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Dosis Light"/>
      <p:regular r:id="rId52"/>
      <p:bold r:id="rId53"/>
    </p:embeddedFont>
    <p:embeddedFont>
      <p:font typeface="Dosis"/>
      <p:regular r:id="rId54"/>
      <p:bold r:id="rId55"/>
    </p:embeddedFont>
    <p:embeddedFont>
      <p:font typeface="Roboto"/>
      <p:regular r:id="rId56"/>
      <p:bold r:id="rId57"/>
      <p:italic r:id="rId58"/>
      <p:boldItalic r:id="rId59"/>
    </p:embeddedFont>
    <p:embeddedFont>
      <p:font typeface="Montserrat"/>
      <p:regular r:id="rId60"/>
      <p:bold r:id="rId61"/>
      <p:italic r:id="rId62"/>
      <p:boldItalic r:id="rId63"/>
    </p:embeddedFont>
    <p:embeddedFont>
      <p:font typeface="Titillium Web"/>
      <p:regular r:id="rId64"/>
      <p:bold r:id="rId65"/>
      <p:italic r:id="rId66"/>
      <p:boldItalic r:id="rId67"/>
    </p:embeddedFont>
    <p:embeddedFont>
      <p:font typeface="Titillium Web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Christopher Morco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TitilliumWebLight-boldItalic.fntdata"/><Relationship Id="rId70" Type="http://schemas.openxmlformats.org/officeDocument/2006/relationships/font" Target="fonts/TitilliumWebLight-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TitilliumWeb-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TitilliumWeb-italic.fntdata"/><Relationship Id="rId21" Type="http://schemas.openxmlformats.org/officeDocument/2006/relationships/slide" Target="slides/slide15.xml"/><Relationship Id="rId65" Type="http://schemas.openxmlformats.org/officeDocument/2006/relationships/font" Target="fonts/TitilliumWeb-bold.fntdata"/><Relationship Id="rId24" Type="http://schemas.openxmlformats.org/officeDocument/2006/relationships/slide" Target="slides/slide18.xml"/><Relationship Id="rId68" Type="http://schemas.openxmlformats.org/officeDocument/2006/relationships/font" Target="fonts/TitilliumWebLight-regular.fntdata"/><Relationship Id="rId23" Type="http://schemas.openxmlformats.org/officeDocument/2006/relationships/slide" Target="slides/slide17.xml"/><Relationship Id="rId67" Type="http://schemas.openxmlformats.org/officeDocument/2006/relationships/font" Target="fonts/TitilliumWeb-boldItalic.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TitilliumWeb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osisLight-bold.fntdata"/><Relationship Id="rId52" Type="http://schemas.openxmlformats.org/officeDocument/2006/relationships/font" Target="fonts/DosisLight-regular.fntdata"/><Relationship Id="rId11" Type="http://schemas.openxmlformats.org/officeDocument/2006/relationships/slide" Target="slides/slide5.xml"/><Relationship Id="rId55" Type="http://schemas.openxmlformats.org/officeDocument/2006/relationships/font" Target="fonts/Dosis-bold.fntdata"/><Relationship Id="rId10" Type="http://schemas.openxmlformats.org/officeDocument/2006/relationships/slide" Target="slides/slide4.xml"/><Relationship Id="rId54" Type="http://schemas.openxmlformats.org/officeDocument/2006/relationships/font" Target="fonts/Dosis-regular.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05T03:41:29.408">
    <p:pos x="6000" y="0"/>
    <p:text>This is a goal to improve HMMs in MWC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3-05T03:39:06.498">
    <p:pos x="6000" y="0"/>
    <p:text>+jsun51@hawk.iit.edu  please complete this and the next section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register.co.uk/2010/12/02/avg_auto_immune_updat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ubaris.com/posts/kmeans-cluster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malware-classification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11808074/what-is-an-intuitive-explanation-of-the-expectation-maximization-technique"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ubaris.com/posts/kmeans-clustering/" TargetMode="External"/><Relationship Id="rId3" Type="http://schemas.openxmlformats.org/officeDocument/2006/relationships/hyperlink" Target="https://www.theregister.co.uk/2010/12/02/avg_auto_immune_update/" TargetMode="External"/><Relationship Id="rId4" Type="http://schemas.openxmlformats.org/officeDocument/2006/relationships/hyperlink" Target="https://insights.oem.avira.com/applying-ai-getting-underneath-machine-learning/" TargetMode="External"/><Relationship Id="rId5" Type="http://schemas.openxmlformats.org/officeDocument/2006/relationships/hyperlink" Target="https://usa.kaspersky.com/resource-center/threats/malware-classification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em.avira.com/en/technologies/swarm-intelligence" TargetMode="External"/><Relationship Id="rId3" Type="http://schemas.openxmlformats.org/officeDocument/2006/relationships/hyperlink" Target="https://oem.avira.com/resources/whitepaper_NightVision_EN_20180306.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6" name="Shape 3846"/>
        <p:cNvGrpSpPr/>
        <p:nvPr/>
      </p:nvGrpSpPr>
      <p:grpSpPr>
        <a:xfrm>
          <a:off x="0" y="0"/>
          <a:ext cx="0" cy="0"/>
          <a:chOff x="0" y="0"/>
          <a:chExt cx="0" cy="0"/>
        </a:xfrm>
      </p:grpSpPr>
      <p:sp>
        <p:nvSpPr>
          <p:cNvPr id="3847" name="Google Shape;38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7" name="Shape 3907"/>
        <p:cNvGrpSpPr/>
        <p:nvPr/>
      </p:nvGrpSpPr>
      <p:grpSpPr>
        <a:xfrm>
          <a:off x="0" y="0"/>
          <a:ext cx="0" cy="0"/>
          <a:chOff x="0" y="0"/>
          <a:chExt cx="0" cy="0"/>
        </a:xfrm>
      </p:grpSpPr>
      <p:sp>
        <p:nvSpPr>
          <p:cNvPr id="3908" name="Google Shape;3908;g51c1e1ede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51c1e1ede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https://www.theregister.co.uk/2010/12/02/avg_auto_immune_update/</a:t>
            </a:r>
            <a:r>
              <a:rPr lang="en"/>
              <a:t> </a:t>
            </a:r>
            <a:endParaRPr/>
          </a:p>
          <a:p>
            <a:pPr indent="-298450" lvl="0" marL="457200" rtl="0" algn="l">
              <a:spcBef>
                <a:spcPts val="0"/>
              </a:spcBef>
              <a:spcAft>
                <a:spcPts val="0"/>
              </a:spcAft>
              <a:buSzPts val="1100"/>
              <a:buChar char="-"/>
            </a:pPr>
            <a:r>
              <a:rPr lang="en"/>
              <a:t>Created update 3292 (in 2010)</a:t>
            </a:r>
            <a:endParaRPr/>
          </a:p>
          <a:p>
            <a:pPr indent="-298450" lvl="1" marL="914400" rtl="0" algn="l">
              <a:spcBef>
                <a:spcPts val="0"/>
              </a:spcBef>
              <a:spcAft>
                <a:spcPts val="0"/>
              </a:spcAft>
              <a:buSzPts val="1100"/>
              <a:buChar char="-"/>
            </a:pPr>
            <a:r>
              <a:rPr lang="en"/>
              <a:t>bricked windows systems</a:t>
            </a:r>
            <a:endParaRPr/>
          </a:p>
          <a:p>
            <a:pPr indent="-298450" lvl="2" marL="1371600" rtl="0" algn="l">
              <a:spcBef>
                <a:spcPts val="0"/>
              </a:spcBef>
              <a:spcAft>
                <a:spcPts val="0"/>
              </a:spcAft>
              <a:buSzPts val="1100"/>
              <a:buChar char="-"/>
            </a:pPr>
            <a:r>
              <a:rPr lang="en"/>
              <a:t>Compromised registry readers</a:t>
            </a:r>
            <a:endParaRPr/>
          </a:p>
          <a:p>
            <a:pPr indent="-298450" lvl="3" marL="1828800" rtl="0" algn="l">
              <a:spcBef>
                <a:spcPts val="0"/>
              </a:spcBef>
              <a:spcAft>
                <a:spcPts val="0"/>
              </a:spcAft>
              <a:buSzPts val="1100"/>
              <a:buChar char="-"/>
            </a:pPr>
            <a:r>
              <a:rPr lang="en"/>
              <a:t>Created an endless bootloop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Microsoft security essentials (Oct 2011)</a:t>
            </a:r>
            <a:endParaRPr/>
          </a:p>
          <a:p>
            <a:pPr indent="-298450" lvl="1" marL="914400" rtl="0" algn="l">
              <a:spcBef>
                <a:spcPts val="0"/>
              </a:spcBef>
              <a:spcAft>
                <a:spcPts val="0"/>
              </a:spcAft>
              <a:buSzPts val="1100"/>
              <a:buChar char="-"/>
            </a:pPr>
            <a:r>
              <a:rPr lang="en"/>
              <a:t>Classified google chrome as a ZBOT (Zeus bot) Banking Trojan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1c1e1ede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51c1e1ede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file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2" name="Shape 3922"/>
        <p:cNvGrpSpPr/>
        <p:nvPr/>
      </p:nvGrpSpPr>
      <p:grpSpPr>
        <a:xfrm>
          <a:off x="0" y="0"/>
          <a:ext cx="0" cy="0"/>
          <a:chOff x="0" y="0"/>
          <a:chExt cx="0" cy="0"/>
        </a:xfrm>
      </p:grpSpPr>
      <p:sp>
        <p:nvSpPr>
          <p:cNvPr id="3923" name="Google Shape;3923;g51c1e1ede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51c1e1ede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file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8" name="Shape 3928"/>
        <p:cNvGrpSpPr/>
        <p:nvPr/>
      </p:nvGrpSpPr>
      <p:grpSpPr>
        <a:xfrm>
          <a:off x="0" y="0"/>
          <a:ext cx="0" cy="0"/>
          <a:chOff x="0" y="0"/>
          <a:chExt cx="0" cy="0"/>
        </a:xfrm>
      </p:grpSpPr>
      <p:sp>
        <p:nvSpPr>
          <p:cNvPr id="3929" name="Google Shape;3929;g51c1e1ede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51c1e1ede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4" name="Shape 3934"/>
        <p:cNvGrpSpPr/>
        <p:nvPr/>
      </p:nvGrpSpPr>
      <p:grpSpPr>
        <a:xfrm>
          <a:off x="0" y="0"/>
          <a:ext cx="0" cy="0"/>
          <a:chOff x="0" y="0"/>
          <a:chExt cx="0" cy="0"/>
        </a:xfrm>
      </p:grpSpPr>
      <p:sp>
        <p:nvSpPr>
          <p:cNvPr id="3935" name="Google Shape;3935;g51c1e1ede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51c1e1ede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0" name="Shape 3940"/>
        <p:cNvGrpSpPr/>
        <p:nvPr/>
      </p:nvGrpSpPr>
      <p:grpSpPr>
        <a:xfrm>
          <a:off x="0" y="0"/>
          <a:ext cx="0" cy="0"/>
          <a:chOff x="0" y="0"/>
          <a:chExt cx="0" cy="0"/>
        </a:xfrm>
      </p:grpSpPr>
      <p:sp>
        <p:nvSpPr>
          <p:cNvPr id="3941" name="Google Shape;3941;g51c1e1ede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2" name="Google Shape;3942;g51c1e1ede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6" name="Shape 3946"/>
        <p:cNvGrpSpPr/>
        <p:nvPr/>
      </p:nvGrpSpPr>
      <p:grpSpPr>
        <a:xfrm>
          <a:off x="0" y="0"/>
          <a:ext cx="0" cy="0"/>
          <a:chOff x="0" y="0"/>
          <a:chExt cx="0" cy="0"/>
        </a:xfrm>
      </p:grpSpPr>
      <p:sp>
        <p:nvSpPr>
          <p:cNvPr id="3947" name="Google Shape;3947;g51c1e1ede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51c1e1ede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2" name="Shape 3952"/>
        <p:cNvGrpSpPr/>
        <p:nvPr/>
      </p:nvGrpSpPr>
      <p:grpSpPr>
        <a:xfrm>
          <a:off x="0" y="0"/>
          <a:ext cx="0" cy="0"/>
          <a:chOff x="0" y="0"/>
          <a:chExt cx="0" cy="0"/>
        </a:xfrm>
      </p:grpSpPr>
      <p:sp>
        <p:nvSpPr>
          <p:cNvPr id="3953" name="Google Shape;3953;g51c1e1ede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51c1e1ede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observe a sequence of results</a:t>
            </a:r>
            <a:endParaRPr/>
          </a:p>
          <a:p>
            <a:pPr indent="-298450" lvl="0" marL="457200" rtl="0" algn="l">
              <a:spcBef>
                <a:spcPts val="0"/>
              </a:spcBef>
              <a:spcAft>
                <a:spcPts val="0"/>
              </a:spcAft>
              <a:buSzPts val="1100"/>
              <a:buChar char="-"/>
            </a:pPr>
            <a:r>
              <a:rPr lang="en"/>
              <a:t>You DO NOT know the sequence of states to generate results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HMM analyses are to recover the sequence of states from observations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Coin example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9" name="Shape 3959"/>
        <p:cNvGrpSpPr/>
        <p:nvPr/>
      </p:nvGrpSpPr>
      <p:grpSpPr>
        <a:xfrm>
          <a:off x="0" y="0"/>
          <a:ext cx="0" cy="0"/>
          <a:chOff x="0" y="0"/>
          <a:chExt cx="0" cy="0"/>
        </a:xfrm>
      </p:grpSpPr>
      <p:sp>
        <p:nvSpPr>
          <p:cNvPr id="3960" name="Google Shape;3960;g51c1e1ede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51c1e1ede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of these are addressed in the paper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51d1f65be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51d1f65be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2" name="Shape 3852"/>
        <p:cNvGrpSpPr/>
        <p:nvPr/>
      </p:nvGrpSpPr>
      <p:grpSpPr>
        <a:xfrm>
          <a:off x="0" y="0"/>
          <a:ext cx="0" cy="0"/>
          <a:chOff x="0" y="0"/>
          <a:chExt cx="0" cy="0"/>
        </a:xfrm>
      </p:grpSpPr>
      <p:sp>
        <p:nvSpPr>
          <p:cNvPr id="3853" name="Google Shape;3853;g50207d5490_0_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50207d5490_0_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4" name="Shape 3974"/>
        <p:cNvGrpSpPr/>
        <p:nvPr/>
      </p:nvGrpSpPr>
      <p:grpSpPr>
        <a:xfrm>
          <a:off x="0" y="0"/>
          <a:ext cx="0" cy="0"/>
          <a:chOff x="0" y="0"/>
          <a:chExt cx="0" cy="0"/>
        </a:xfrm>
      </p:grpSpPr>
      <p:sp>
        <p:nvSpPr>
          <p:cNvPr id="3975" name="Google Shape;3975;g51d1f65be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51d1f65be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NP-HARD problems </a:t>
            </a:r>
            <a:r>
              <a:rPr lang="en" sz="1200">
                <a:solidFill>
                  <a:srgbClr val="222222"/>
                </a:solidFill>
                <a:highlight>
                  <a:srgbClr val="FFFFFF"/>
                </a:highlight>
                <a:latin typeface="Roboto"/>
                <a:ea typeface="Roboto"/>
                <a:cs typeface="Roboto"/>
                <a:sym typeface="Roboto"/>
              </a:rPr>
              <a:t>are at least as hard at </a:t>
            </a:r>
            <a:r>
              <a:rPr b="1" lang="en" sz="1200">
                <a:solidFill>
                  <a:srgbClr val="222222"/>
                </a:solidFill>
                <a:highlight>
                  <a:srgbClr val="FFFFFF"/>
                </a:highlight>
                <a:latin typeface="Roboto"/>
                <a:ea typeface="Roboto"/>
                <a:cs typeface="Roboto"/>
                <a:sym typeface="Roboto"/>
              </a:rPr>
              <a:t>NP-Complete Problems</a:t>
            </a:r>
            <a:r>
              <a:rPr lang="en" sz="1200">
                <a:solidFill>
                  <a:srgbClr val="222222"/>
                </a:solidFill>
                <a:highlight>
                  <a:srgbClr val="FFFFFF"/>
                </a:highlight>
                <a:latin typeface="Roboto"/>
                <a:ea typeface="Roboto"/>
                <a:cs typeface="Roboto"/>
                <a:sym typeface="Roboto"/>
              </a:rPr>
              <a:t>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i="1" lang="en" sz="1150">
                <a:solidFill>
                  <a:srgbClr val="242729"/>
                </a:solidFill>
                <a:highlight>
                  <a:srgbClr val="FFFFFF"/>
                </a:highlight>
              </a:rPr>
              <a:t>a problem </a:t>
            </a:r>
            <a:r>
              <a:rPr i="1" lang="en" sz="1000">
                <a:solidFill>
                  <a:srgbClr val="242729"/>
                </a:solidFill>
                <a:highlight>
                  <a:srgbClr val="EFF0F1"/>
                </a:highlight>
                <a:latin typeface="Courier New"/>
                <a:ea typeface="Courier New"/>
                <a:cs typeface="Courier New"/>
                <a:sym typeface="Courier New"/>
              </a:rPr>
              <a:t>X</a:t>
            </a:r>
            <a:r>
              <a:rPr i="1" lang="en" sz="1150">
                <a:solidFill>
                  <a:srgbClr val="242729"/>
                </a:solidFill>
                <a:highlight>
                  <a:srgbClr val="FFFFFF"/>
                </a:highlight>
              </a:rPr>
              <a:t> is NP-hard, if there is an NP-complete problem </a:t>
            </a:r>
            <a:r>
              <a:rPr i="1" lang="en" sz="1000">
                <a:solidFill>
                  <a:srgbClr val="242729"/>
                </a:solidFill>
                <a:highlight>
                  <a:srgbClr val="EFF0F1"/>
                </a:highlight>
                <a:latin typeface="Courier New"/>
                <a:ea typeface="Courier New"/>
                <a:cs typeface="Courier New"/>
                <a:sym typeface="Courier New"/>
              </a:rPr>
              <a:t>Y</a:t>
            </a:r>
            <a:r>
              <a:rPr i="1" lang="en" sz="1150">
                <a:solidFill>
                  <a:srgbClr val="242729"/>
                </a:solidFill>
                <a:highlight>
                  <a:srgbClr val="FFFFFF"/>
                </a:highlight>
              </a:rPr>
              <a:t>, such that </a:t>
            </a:r>
            <a:r>
              <a:rPr i="1" lang="en" sz="1000">
                <a:solidFill>
                  <a:srgbClr val="242729"/>
                </a:solidFill>
                <a:highlight>
                  <a:srgbClr val="EFF0F1"/>
                </a:highlight>
                <a:latin typeface="Courier New"/>
                <a:ea typeface="Courier New"/>
                <a:cs typeface="Courier New"/>
                <a:sym typeface="Courier New"/>
              </a:rPr>
              <a:t>Y</a:t>
            </a:r>
            <a:r>
              <a:rPr i="1" lang="en" sz="1150">
                <a:solidFill>
                  <a:srgbClr val="242729"/>
                </a:solidFill>
                <a:highlight>
                  <a:srgbClr val="FFFFFF"/>
                </a:highlight>
              </a:rPr>
              <a:t> is reducible to </a:t>
            </a:r>
            <a:r>
              <a:rPr i="1" lang="en" sz="1000">
                <a:solidFill>
                  <a:srgbClr val="242729"/>
                </a:solidFill>
                <a:highlight>
                  <a:srgbClr val="EFF0F1"/>
                </a:highlight>
                <a:latin typeface="Courier New"/>
                <a:ea typeface="Courier New"/>
                <a:cs typeface="Courier New"/>
                <a:sym typeface="Courier New"/>
              </a:rPr>
              <a:t>X</a:t>
            </a:r>
            <a:r>
              <a:rPr i="1" lang="en" sz="1150">
                <a:solidFill>
                  <a:srgbClr val="242729"/>
                </a:solidFill>
                <a:highlight>
                  <a:srgbClr val="FFFFFF"/>
                </a:highlight>
              </a:rPr>
              <a:t> in polynomial time</a:t>
            </a:r>
            <a:r>
              <a:rPr lang="en" sz="1150">
                <a:solidFill>
                  <a:srgbClr val="242729"/>
                </a:solidFill>
                <a:highlight>
                  <a:srgbClr val="FFFFFF"/>
                </a:highlight>
              </a:rPr>
              <a:t>.</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a decision </a:t>
            </a:r>
            <a:r>
              <a:rPr b="1" lang="en" sz="1200">
                <a:solidFill>
                  <a:srgbClr val="222222"/>
                </a:solidFill>
                <a:highlight>
                  <a:srgbClr val="FFFFFF"/>
                </a:highlight>
                <a:latin typeface="Roboto"/>
                <a:ea typeface="Roboto"/>
                <a:cs typeface="Roboto"/>
                <a:sym typeface="Roboto"/>
              </a:rPr>
              <a:t>problem</a:t>
            </a:r>
            <a:r>
              <a:rPr lang="en" sz="1200">
                <a:solidFill>
                  <a:srgbClr val="222222"/>
                </a:solidFill>
                <a:highlight>
                  <a:srgbClr val="FFFFFF"/>
                </a:highlight>
                <a:latin typeface="Roboto"/>
                <a:ea typeface="Roboto"/>
                <a:cs typeface="Roboto"/>
                <a:sym typeface="Roboto"/>
              </a:rPr>
              <a:t> is </a:t>
            </a:r>
            <a:r>
              <a:rPr b="1" lang="en" sz="1200">
                <a:solidFill>
                  <a:srgbClr val="222222"/>
                </a:solidFill>
                <a:highlight>
                  <a:srgbClr val="FFFFFF"/>
                </a:highlight>
                <a:latin typeface="Roboto"/>
                <a:ea typeface="Roboto"/>
                <a:cs typeface="Roboto"/>
                <a:sym typeface="Roboto"/>
              </a:rPr>
              <a:t>PSPACE</a:t>
            </a:r>
            <a:r>
              <a:rPr lang="en" sz="1200">
                <a:solidFill>
                  <a:srgbClr val="222222"/>
                </a:solidFill>
                <a:highlight>
                  <a:srgbClr val="FFFFFF"/>
                </a:highlight>
                <a:latin typeface="Roboto"/>
                <a:ea typeface="Roboto"/>
                <a:cs typeface="Roboto"/>
                <a:sym typeface="Roboto"/>
              </a:rPr>
              <a:t>-</a:t>
            </a:r>
            <a:r>
              <a:rPr b="1" lang="en" sz="1200">
                <a:solidFill>
                  <a:srgbClr val="222222"/>
                </a:solidFill>
                <a:highlight>
                  <a:srgbClr val="FFFFFF"/>
                </a:highlight>
                <a:latin typeface="Roboto"/>
                <a:ea typeface="Roboto"/>
                <a:cs typeface="Roboto"/>
                <a:sym typeface="Roboto"/>
              </a:rPr>
              <a:t>complete</a:t>
            </a:r>
            <a:r>
              <a:rPr lang="en" sz="1200">
                <a:solidFill>
                  <a:srgbClr val="222222"/>
                </a:solidFill>
                <a:highlight>
                  <a:srgbClr val="FFFFFF"/>
                </a:highlight>
                <a:latin typeface="Roboto"/>
                <a:ea typeface="Roboto"/>
                <a:cs typeface="Roboto"/>
                <a:sym typeface="Roboto"/>
              </a:rPr>
              <a:t> if it can be solved using an amount of memory that is polynomial in the input length (polynomial space)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and if every other </a:t>
            </a:r>
            <a:r>
              <a:rPr b="1" lang="en" sz="1200">
                <a:solidFill>
                  <a:srgbClr val="222222"/>
                </a:solidFill>
                <a:highlight>
                  <a:srgbClr val="FFFFFF"/>
                </a:highlight>
                <a:latin typeface="Roboto"/>
                <a:ea typeface="Roboto"/>
                <a:cs typeface="Roboto"/>
                <a:sym typeface="Roboto"/>
              </a:rPr>
              <a:t>problem</a:t>
            </a:r>
            <a:r>
              <a:rPr lang="en" sz="1200">
                <a:solidFill>
                  <a:srgbClr val="222222"/>
                </a:solidFill>
                <a:highlight>
                  <a:srgbClr val="FFFFFF"/>
                </a:highlight>
                <a:latin typeface="Roboto"/>
                <a:ea typeface="Roboto"/>
                <a:cs typeface="Roboto"/>
                <a:sym typeface="Roboto"/>
              </a:rPr>
              <a:t> that can be solved in polynomial space can be transformed to it in polynomial 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4" name="Shape 3984"/>
        <p:cNvGrpSpPr/>
        <p:nvPr/>
      </p:nvGrpSpPr>
      <p:grpSpPr>
        <a:xfrm>
          <a:off x="0" y="0"/>
          <a:ext cx="0" cy="0"/>
          <a:chOff x="0" y="0"/>
          <a:chExt cx="0" cy="0"/>
        </a:xfrm>
      </p:grpSpPr>
      <p:sp>
        <p:nvSpPr>
          <p:cNvPr id="3985" name="Google Shape;3985;g51d1f65be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6" name="Google Shape;3986;g51d1f65be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here is a demo in case you wanted a refresher</a:t>
            </a:r>
            <a:endParaRPr/>
          </a:p>
          <a:p>
            <a:pPr indent="0" lvl="0" marL="0" rtl="0" algn="l">
              <a:spcBef>
                <a:spcPts val="0"/>
              </a:spcBef>
              <a:spcAft>
                <a:spcPts val="0"/>
              </a:spcAft>
              <a:buNone/>
            </a:pPr>
            <a:r>
              <a:rPr lang="en"/>
              <a:t>-- NOTE!!! Initial centroids may greatly affect initial clusters!!!!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https://mubaris.com/posts/kmeans-clustering/</a:t>
            </a:r>
            <a:r>
              <a:rPr lang="en">
                <a:solidFill>
                  <a:schemeClr val="dk1"/>
                </a:solidFill>
              </a:rPr>
              <a:t> ← Explains clustering really well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paper, clusters are uniformly distributed (initial centroids are predefined)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1" name="Shape 3991"/>
        <p:cNvGrpSpPr/>
        <p:nvPr/>
      </p:nvGrpSpPr>
      <p:grpSpPr>
        <a:xfrm>
          <a:off x="0" y="0"/>
          <a:ext cx="0" cy="0"/>
          <a:chOff x="0" y="0"/>
          <a:chExt cx="0" cy="0"/>
        </a:xfrm>
      </p:grpSpPr>
      <p:sp>
        <p:nvSpPr>
          <p:cNvPr id="3992" name="Google Shape;3992;g51d1f65be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3" name="Google Shape;3993;g51d1f65be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7" name="Shape 3997"/>
        <p:cNvGrpSpPr/>
        <p:nvPr/>
      </p:nvGrpSpPr>
      <p:grpSpPr>
        <a:xfrm>
          <a:off x="0" y="0"/>
          <a:ext cx="0" cy="0"/>
          <a:chOff x="0" y="0"/>
          <a:chExt cx="0" cy="0"/>
        </a:xfrm>
      </p:grpSpPr>
      <p:sp>
        <p:nvSpPr>
          <p:cNvPr id="3998" name="Google Shape;3998;g51c1e1ede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51c1e1ede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3" name="Shape 4003"/>
        <p:cNvGrpSpPr/>
        <p:nvPr/>
      </p:nvGrpSpPr>
      <p:grpSpPr>
        <a:xfrm>
          <a:off x="0" y="0"/>
          <a:ext cx="0" cy="0"/>
          <a:chOff x="0" y="0"/>
          <a:chExt cx="0" cy="0"/>
        </a:xfrm>
      </p:grpSpPr>
      <p:sp>
        <p:nvSpPr>
          <p:cNvPr id="4004" name="Google Shape;4004;g4d04fa250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4d04fa250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g51e02d41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2" name="Google Shape;4012;g51e02d41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7" name="Shape 4017"/>
        <p:cNvGrpSpPr/>
        <p:nvPr/>
      </p:nvGrpSpPr>
      <p:grpSpPr>
        <a:xfrm>
          <a:off x="0" y="0"/>
          <a:ext cx="0" cy="0"/>
          <a:chOff x="0" y="0"/>
          <a:chExt cx="0" cy="0"/>
        </a:xfrm>
      </p:grpSpPr>
      <p:sp>
        <p:nvSpPr>
          <p:cNvPr id="4018" name="Google Shape;4018;g4d04fa25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9" name="Google Shape;4019;g4d04fa25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4" name="Shape 4024"/>
        <p:cNvGrpSpPr/>
        <p:nvPr/>
      </p:nvGrpSpPr>
      <p:grpSpPr>
        <a:xfrm>
          <a:off x="0" y="0"/>
          <a:ext cx="0" cy="0"/>
          <a:chOff x="0" y="0"/>
          <a:chExt cx="0" cy="0"/>
        </a:xfrm>
      </p:grpSpPr>
      <p:sp>
        <p:nvSpPr>
          <p:cNvPr id="4025" name="Google Shape;4025;g4d04fa250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4d04fa250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51e02d412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3" name="Google Shape;4033;g51e02d412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0" name="Shape 4040"/>
        <p:cNvGrpSpPr/>
        <p:nvPr/>
      </p:nvGrpSpPr>
      <p:grpSpPr>
        <a:xfrm>
          <a:off x="0" y="0"/>
          <a:ext cx="0" cy="0"/>
          <a:chOff x="0" y="0"/>
          <a:chExt cx="0" cy="0"/>
        </a:xfrm>
      </p:grpSpPr>
      <p:sp>
        <p:nvSpPr>
          <p:cNvPr id="4041" name="Google Shape;4041;g4d04fa2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2" name="Google Shape;4042;g4d04fa2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9" name="Shape 3859"/>
        <p:cNvGrpSpPr/>
        <p:nvPr/>
      </p:nvGrpSpPr>
      <p:grpSpPr>
        <a:xfrm>
          <a:off x="0" y="0"/>
          <a:ext cx="0" cy="0"/>
          <a:chOff x="0" y="0"/>
          <a:chExt cx="0" cy="0"/>
        </a:xfrm>
      </p:grpSpPr>
      <p:sp>
        <p:nvSpPr>
          <p:cNvPr id="3860" name="Google Shape;3860;g51c043e9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1" name="Google Shape;3861;g51c043e9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6" name="Shape 4046"/>
        <p:cNvGrpSpPr/>
        <p:nvPr/>
      </p:nvGrpSpPr>
      <p:grpSpPr>
        <a:xfrm>
          <a:off x="0" y="0"/>
          <a:ext cx="0" cy="0"/>
          <a:chOff x="0" y="0"/>
          <a:chExt cx="0" cy="0"/>
        </a:xfrm>
      </p:grpSpPr>
      <p:sp>
        <p:nvSpPr>
          <p:cNvPr id="4047" name="Google Shape;4047;g51e02d412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8" name="Google Shape;4048;g51e02d412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2" name="Shape 4052"/>
        <p:cNvGrpSpPr/>
        <p:nvPr/>
      </p:nvGrpSpPr>
      <p:grpSpPr>
        <a:xfrm>
          <a:off x="0" y="0"/>
          <a:ext cx="0" cy="0"/>
          <a:chOff x="0" y="0"/>
          <a:chExt cx="0" cy="0"/>
        </a:xfrm>
      </p:grpSpPr>
      <p:sp>
        <p:nvSpPr>
          <p:cNvPr id="4053" name="Google Shape;4053;g4d04fa25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4" name="Google Shape;4054;g4d04fa25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 j is the number of elements of family i in cluster Cj , and m j is the number of elements in cluster Cj</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2" name="Shape 4062"/>
        <p:cNvGrpSpPr/>
        <p:nvPr/>
      </p:nvGrpSpPr>
      <p:grpSpPr>
        <a:xfrm>
          <a:off x="0" y="0"/>
          <a:ext cx="0" cy="0"/>
          <a:chOff x="0" y="0"/>
          <a:chExt cx="0" cy="0"/>
        </a:xfrm>
      </p:grpSpPr>
      <p:sp>
        <p:nvSpPr>
          <p:cNvPr id="4063" name="Google Shape;4063;g51e02d412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4" name="Google Shape;4064;g51e02d412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8" name="Shape 4068"/>
        <p:cNvGrpSpPr/>
        <p:nvPr/>
      </p:nvGrpSpPr>
      <p:grpSpPr>
        <a:xfrm>
          <a:off x="0" y="0"/>
          <a:ext cx="0" cy="0"/>
          <a:chOff x="0" y="0"/>
          <a:chExt cx="0" cy="0"/>
        </a:xfrm>
      </p:grpSpPr>
      <p:sp>
        <p:nvSpPr>
          <p:cNvPr id="4069" name="Google Shape;4069;g4d04fa250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0" name="Google Shape;4070;g4d04fa25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4" name="Shape 4074"/>
        <p:cNvGrpSpPr/>
        <p:nvPr/>
      </p:nvGrpSpPr>
      <p:grpSpPr>
        <a:xfrm>
          <a:off x="0" y="0"/>
          <a:ext cx="0" cy="0"/>
          <a:chOff x="0" y="0"/>
          <a:chExt cx="0" cy="0"/>
        </a:xfrm>
      </p:grpSpPr>
      <p:sp>
        <p:nvSpPr>
          <p:cNvPr id="4075" name="Google Shape;4075;g51e02d412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6" name="Google Shape;4076;g51e02d412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1" name="Shape 4081"/>
        <p:cNvGrpSpPr/>
        <p:nvPr/>
      </p:nvGrpSpPr>
      <p:grpSpPr>
        <a:xfrm>
          <a:off x="0" y="0"/>
          <a:ext cx="0" cy="0"/>
          <a:chOff x="0" y="0"/>
          <a:chExt cx="0" cy="0"/>
        </a:xfrm>
      </p:grpSpPr>
      <p:sp>
        <p:nvSpPr>
          <p:cNvPr id="4082" name="Google Shape;4082;g51d1f65be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3" name="Google Shape;4083;g51d1f65be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Fig. 8, we see that six or more clusters are needed to obtain the best results, and that there are various score combinations that yield near-optimal results. Also, since the best results exceed 0.82, we could properly classify malware from these three families at such a rate, by simply choosing the dominant family in each cluster. Interestingly, comparing the AUC values in Table 6 to the top row in Fig. 8, we see that a score based on the silhouette coefficient can do somewhat better than the purity-based calculation used to construct the heatmap.</a:t>
            </a:r>
            <a:r>
              <a:rPr lang="en">
                <a:highlight>
                  <a:srgbClr val="FFFF00"/>
                </a:highlight>
              </a:rPr>
              <a:t> It is also worth noting that a strategy of simply guessing the category based on relative frequencies would, according to Table 4, have a probability of success of only ≈ 0.4150.</a:t>
            </a:r>
            <a:endParaRPr>
              <a:highlight>
                <a:srgbClr val="FFFF00"/>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4" name="Shape 4094"/>
        <p:cNvGrpSpPr/>
        <p:nvPr/>
      </p:nvGrpSpPr>
      <p:grpSpPr>
        <a:xfrm>
          <a:off x="0" y="0"/>
          <a:ext cx="0" cy="0"/>
          <a:chOff x="0" y="0"/>
          <a:chExt cx="0" cy="0"/>
        </a:xfrm>
      </p:grpSpPr>
      <p:sp>
        <p:nvSpPr>
          <p:cNvPr id="4095" name="Google Shape;4095;g4d04fa25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6" name="Google Shape;4096;g4d04fa25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0" name="Shape 4100"/>
        <p:cNvGrpSpPr/>
        <p:nvPr/>
      </p:nvGrpSpPr>
      <p:grpSpPr>
        <a:xfrm>
          <a:off x="0" y="0"/>
          <a:ext cx="0" cy="0"/>
          <a:chOff x="0" y="0"/>
          <a:chExt cx="0" cy="0"/>
        </a:xfrm>
      </p:grpSpPr>
      <p:sp>
        <p:nvSpPr>
          <p:cNvPr id="4101" name="Google Shape;4101;g51d1f65be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51d1f65be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Each antivirus vendor has its own naming and classification schemes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6" name="Shape 4106"/>
        <p:cNvGrpSpPr/>
        <p:nvPr/>
      </p:nvGrpSpPr>
      <p:grpSpPr>
        <a:xfrm>
          <a:off x="0" y="0"/>
          <a:ext cx="0" cy="0"/>
          <a:chOff x="0" y="0"/>
          <a:chExt cx="0" cy="0"/>
        </a:xfrm>
      </p:grpSpPr>
      <p:sp>
        <p:nvSpPr>
          <p:cNvPr id="4107" name="Google Shape;4107;g4d04fa25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4d04fa25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2" name="Shape 4112"/>
        <p:cNvGrpSpPr/>
        <p:nvPr/>
      </p:nvGrpSpPr>
      <p:grpSpPr>
        <a:xfrm>
          <a:off x="0" y="0"/>
          <a:ext cx="0" cy="0"/>
          <a:chOff x="0" y="0"/>
          <a:chExt cx="0" cy="0"/>
        </a:xfrm>
      </p:grpSpPr>
      <p:sp>
        <p:nvSpPr>
          <p:cNvPr id="4113" name="Google Shape;4113;g4d04fa250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4d04fa250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5" name="Shape 3865"/>
        <p:cNvGrpSpPr/>
        <p:nvPr/>
      </p:nvGrpSpPr>
      <p:grpSpPr>
        <a:xfrm>
          <a:off x="0" y="0"/>
          <a:ext cx="0" cy="0"/>
          <a:chOff x="0" y="0"/>
          <a:chExt cx="0" cy="0"/>
        </a:xfrm>
      </p:grpSpPr>
      <p:sp>
        <p:nvSpPr>
          <p:cNvPr id="3866" name="Google Shape;3866;g51c043e93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7" name="Google Shape;3867;g51c043e93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https://usa.kaspersky.com/resource-center/threats/malware-classifications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Classification based on user activity on computer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sz="1400">
                <a:solidFill>
                  <a:schemeClr val="dk1"/>
                </a:solidFill>
                <a:latin typeface="Titillium Web Light"/>
                <a:ea typeface="Titillium Web Light"/>
                <a:cs typeface="Titillium Web Light"/>
                <a:sym typeface="Titillium Web Light"/>
              </a:rPr>
              <a:t>Highest function level determines malware class (</a:t>
            </a:r>
            <a:r>
              <a:rPr lang="en" sz="1400">
                <a:solidFill>
                  <a:schemeClr val="dk1"/>
                </a:solidFill>
                <a:latin typeface="Titillium Web Light"/>
                <a:ea typeface="Titillium Web Light"/>
                <a:cs typeface="Titillium Web Light"/>
                <a:sym typeface="Titillium Web Light"/>
              </a:rPr>
              <a:t>Ukrainian</a:t>
            </a:r>
            <a:r>
              <a:rPr lang="en" sz="1400">
                <a:solidFill>
                  <a:schemeClr val="dk1"/>
                </a:solidFill>
                <a:latin typeface="Titillium Web Light"/>
                <a:ea typeface="Titillium Web Light"/>
                <a:cs typeface="Titillium Web Light"/>
                <a:sym typeface="Titillium Web Light"/>
              </a:rPr>
              <a:t> power grid attack = Email worm)</a:t>
            </a:r>
            <a:endParaRPr sz="1400">
              <a:solidFill>
                <a:schemeClr val="dk1"/>
              </a:solidFill>
              <a:latin typeface="Titillium Web Light"/>
              <a:ea typeface="Titillium Web Light"/>
              <a:cs typeface="Titillium Web Light"/>
              <a:sym typeface="Titillium Web Light"/>
            </a:endParaRPr>
          </a:p>
          <a:p>
            <a:pPr indent="-317500" lvl="0" marL="457200" rtl="0" algn="l">
              <a:spcBef>
                <a:spcPts val="0"/>
              </a:spcBef>
              <a:spcAft>
                <a:spcPts val="0"/>
              </a:spcAft>
              <a:buClr>
                <a:schemeClr val="dk1"/>
              </a:buClr>
              <a:buSzPts val="1400"/>
              <a:buFont typeface="Titillium Web Light"/>
              <a:buChar char="-"/>
            </a:pPr>
            <a:r>
              <a:rPr lang="en" sz="1400">
                <a:solidFill>
                  <a:schemeClr val="dk1"/>
                </a:solidFill>
                <a:latin typeface="Titillium Web Light"/>
                <a:ea typeface="Titillium Web Light"/>
                <a:cs typeface="Titillium Web Light"/>
                <a:sym typeface="Titillium Web Light"/>
              </a:rPr>
              <a:t>Multiple Equal level functions get assigned one level up</a:t>
            </a:r>
            <a:endParaRPr sz="1400">
              <a:solidFill>
                <a:schemeClr val="dk1"/>
              </a:solidFill>
              <a:latin typeface="Titillium Web Light"/>
              <a:ea typeface="Titillium Web Light"/>
              <a:cs typeface="Titillium Web Light"/>
              <a:sym typeface="Titillium Web 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8" name="Shape 4118"/>
        <p:cNvGrpSpPr/>
        <p:nvPr/>
      </p:nvGrpSpPr>
      <p:grpSpPr>
        <a:xfrm>
          <a:off x="0" y="0"/>
          <a:ext cx="0" cy="0"/>
          <a:chOff x="0" y="0"/>
          <a:chExt cx="0" cy="0"/>
        </a:xfrm>
      </p:grpSpPr>
      <p:sp>
        <p:nvSpPr>
          <p:cNvPr id="4119" name="Google Shape;4119;g51d1f65be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0" name="Google Shape;4120;g51d1f65be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Lots of info in one graph. Simplify but with more depth.</a:t>
            </a:r>
            <a:endParaRPr/>
          </a:p>
          <a:p>
            <a:pPr indent="-298450" lvl="0" marL="457200" rtl="0" algn="l">
              <a:spcBef>
                <a:spcPts val="0"/>
              </a:spcBef>
              <a:spcAft>
                <a:spcPts val="0"/>
              </a:spcAft>
              <a:buSzPts val="1100"/>
              <a:buChar char="-"/>
            </a:pPr>
            <a:r>
              <a:rPr lang="en"/>
              <a:t>USE ANIMATIONS AND HIGHLIGHTS!!</a:t>
            </a:r>
            <a:endParaRPr/>
          </a:p>
          <a:p>
            <a:pPr indent="-298450" lvl="0" marL="457200" rtl="0" algn="l">
              <a:spcBef>
                <a:spcPts val="0"/>
              </a:spcBef>
              <a:spcAft>
                <a:spcPts val="0"/>
              </a:spcAft>
              <a:buSzPts val="1100"/>
              <a:buChar char="-"/>
            </a:pPr>
            <a:r>
              <a:rPr lang="en"/>
              <a:t>Only say important details if necessary</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4" name="Shape 4124"/>
        <p:cNvGrpSpPr/>
        <p:nvPr/>
      </p:nvGrpSpPr>
      <p:grpSpPr>
        <a:xfrm>
          <a:off x="0" y="0"/>
          <a:ext cx="0" cy="0"/>
          <a:chOff x="0" y="0"/>
          <a:chExt cx="0" cy="0"/>
        </a:xfrm>
      </p:grpSpPr>
      <p:sp>
        <p:nvSpPr>
          <p:cNvPr id="4125" name="Google Shape;4125;g51e02d41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51e02d41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https://stackoverflow.com/questions/11808074/what-is-an-intuitive-explanation-of-the-expectation-maximization-technique</a:t>
            </a:r>
            <a:r>
              <a:rPr lang="en"/>
              <a:t> </a:t>
            </a:r>
            <a:endParaRPr/>
          </a:p>
          <a:p>
            <a:pPr indent="0" lvl="0" marL="0" rtl="0" algn="l">
              <a:spcBef>
                <a:spcPts val="0"/>
              </a:spcBef>
              <a:spcAft>
                <a:spcPts val="0"/>
              </a:spcAft>
              <a:buNone/>
            </a:pPr>
            <a:r>
              <a:rPr lang="en"/>
              <a:t>EM clustering is slower!</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1" name="Shape 4131"/>
        <p:cNvGrpSpPr/>
        <p:nvPr/>
      </p:nvGrpSpPr>
      <p:grpSpPr>
        <a:xfrm>
          <a:off x="0" y="0"/>
          <a:ext cx="0" cy="0"/>
          <a:chOff x="0" y="0"/>
          <a:chExt cx="0" cy="0"/>
        </a:xfrm>
      </p:grpSpPr>
      <p:sp>
        <p:nvSpPr>
          <p:cNvPr id="4132" name="Google Shape;4132;g51e02d41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3" name="Google Shape;4133;g51e02d41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has a better AUC over more clusters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7" name="Shape 4137"/>
        <p:cNvGrpSpPr/>
        <p:nvPr/>
      </p:nvGrpSpPr>
      <p:grpSpPr>
        <a:xfrm>
          <a:off x="0" y="0"/>
          <a:ext cx="0" cy="0"/>
          <a:chOff x="0" y="0"/>
          <a:chExt cx="0" cy="0"/>
        </a:xfrm>
      </p:grpSpPr>
      <p:sp>
        <p:nvSpPr>
          <p:cNvPr id="4138" name="Google Shape;4138;g51e02d41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9" name="Google Shape;4139;g51e02d41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more dimensions are used EM Clustering outperforms k-means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3" name="Shape 4143"/>
        <p:cNvGrpSpPr/>
        <p:nvPr/>
      </p:nvGrpSpPr>
      <p:grpSpPr>
        <a:xfrm>
          <a:off x="0" y="0"/>
          <a:ext cx="0" cy="0"/>
          <a:chOff x="0" y="0"/>
          <a:chExt cx="0" cy="0"/>
        </a:xfrm>
      </p:grpSpPr>
      <p:sp>
        <p:nvSpPr>
          <p:cNvPr id="4144" name="Google Shape;4144;g4d04fa250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5" name="Google Shape;4145;g4d04fa250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Used different training algorithms and tested the differences in results of hmms build from the training program</a:t>
            </a:r>
            <a:endParaRPr/>
          </a:p>
          <a:p>
            <a:pPr indent="-298450" lvl="0" marL="457200" rtl="0" algn="l">
              <a:spcBef>
                <a:spcPts val="0"/>
              </a:spcBef>
              <a:spcAft>
                <a:spcPts val="0"/>
              </a:spcAft>
              <a:buSzPts val="1100"/>
              <a:buAutoNum type="arabicPeriod"/>
            </a:pPr>
            <a:r>
              <a:rPr lang="en"/>
              <a:t>Analysis of improving the k-means method</a:t>
            </a:r>
            <a:endParaRPr/>
          </a:p>
          <a:p>
            <a:pPr indent="-298450" lvl="0" marL="457200" rtl="0" algn="l">
              <a:spcBef>
                <a:spcPts val="0"/>
              </a:spcBef>
              <a:spcAft>
                <a:spcPts val="0"/>
              </a:spcAft>
              <a:buSzPts val="1100"/>
              <a:buAutoNum type="arabicPeriod"/>
            </a:pPr>
            <a:r>
              <a:rPr lang="en"/>
              <a:t>Different clustering methods used for malware classification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https://mubaris.com/posts/kmeans-clustering/</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https://www.theregister.co.uk/2010/12/02/avg_auto_immune_update/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https://insights.oem.avira.com/applying-ai-getting-underneath-machine-learning/</a:t>
            </a:r>
            <a:r>
              <a:rPr lang="en">
                <a:solidFill>
                  <a:schemeClr val="dk1"/>
                </a:solidFill>
              </a:rPr>
              <a:t> </a:t>
            </a:r>
            <a:r>
              <a:rPr lang="en" u="sng">
                <a:solidFill>
                  <a:schemeClr val="hlink"/>
                </a:solidFill>
                <a:hlinkClick r:id="rId5"/>
              </a:rPr>
              <a:t>https://usa.kaspersky.com/resource-center/threats/malware-classifications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9" name="Shape 4149"/>
        <p:cNvGrpSpPr/>
        <p:nvPr/>
      </p:nvGrpSpPr>
      <p:grpSpPr>
        <a:xfrm>
          <a:off x="0" y="0"/>
          <a:ext cx="0" cy="0"/>
          <a:chOff x="0" y="0"/>
          <a:chExt cx="0" cy="0"/>
        </a:xfrm>
      </p:grpSpPr>
      <p:sp>
        <p:nvSpPr>
          <p:cNvPr id="4150" name="Google Shape;4150;g51d1f65b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1" name="Google Shape;4151;g51d1f65b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Good flow</a:t>
            </a:r>
            <a:endParaRPr/>
          </a:p>
          <a:p>
            <a:pPr indent="-298450" lvl="0" marL="457200" rtl="0" algn="l">
              <a:spcBef>
                <a:spcPts val="0"/>
              </a:spcBef>
              <a:spcAft>
                <a:spcPts val="0"/>
              </a:spcAft>
              <a:buSzPts val="1100"/>
              <a:buChar char="-"/>
            </a:pPr>
            <a:r>
              <a:rPr lang="en"/>
              <a:t>Components covered in the paper with good background and additional research</a:t>
            </a:r>
            <a:endParaRPr/>
          </a:p>
          <a:p>
            <a:pPr indent="-298450" lvl="1" marL="914400" rtl="0" algn="l">
              <a:spcBef>
                <a:spcPts val="0"/>
              </a:spcBef>
              <a:spcAft>
                <a:spcPts val="0"/>
              </a:spcAft>
              <a:buSzPts val="1100"/>
              <a:buChar char="-"/>
            </a:pPr>
            <a:r>
              <a:rPr lang="en"/>
              <a:t>Need more here</a:t>
            </a:r>
            <a:endParaRPr/>
          </a:p>
          <a:p>
            <a:pPr indent="-298450" lvl="1" marL="914400" rtl="0" algn="l">
              <a:spcBef>
                <a:spcPts val="0"/>
              </a:spcBef>
              <a:spcAft>
                <a:spcPts val="0"/>
              </a:spcAft>
              <a:buSzPts val="1100"/>
              <a:buChar char="-"/>
            </a:pPr>
            <a:r>
              <a:rPr lang="en"/>
              <a:t>GET THE DEMO TO WORK</a:t>
            </a:r>
            <a:endParaRPr/>
          </a:p>
          <a:p>
            <a:pPr indent="-298450" lvl="0" marL="457200" rtl="0" algn="l">
              <a:spcBef>
                <a:spcPts val="0"/>
              </a:spcBef>
              <a:spcAft>
                <a:spcPts val="0"/>
              </a:spcAft>
              <a:buSzPts val="1100"/>
              <a:buChar char="-"/>
            </a:pPr>
            <a:r>
              <a:rPr lang="en"/>
              <a:t>**send slides and demo in advance** (ras pi demo)</a:t>
            </a:r>
            <a:endParaRPr/>
          </a:p>
          <a:p>
            <a:pPr indent="-298450" lvl="0" marL="457200" rtl="0" algn="l">
              <a:spcBef>
                <a:spcPts val="0"/>
              </a:spcBef>
              <a:spcAft>
                <a:spcPts val="0"/>
              </a:spcAft>
              <a:buSzPts val="1100"/>
              <a:buChar char="-"/>
            </a:pPr>
            <a:r>
              <a:rPr lang="en"/>
              <a:t>**practice timing and slides in advance**</a:t>
            </a:r>
            <a:endParaRPr/>
          </a:p>
          <a:p>
            <a:pPr indent="-298450" lvl="0" marL="457200" rtl="0" algn="l">
              <a:spcBef>
                <a:spcPts val="0"/>
              </a:spcBef>
              <a:spcAft>
                <a:spcPts val="0"/>
              </a:spcAft>
              <a:buSzPts val="1100"/>
              <a:buChar char="-"/>
            </a:pPr>
            <a:r>
              <a:rPr lang="en"/>
              <a:t>**little bit too long**?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Improve in explaining results (refer to other paper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Qs:</a:t>
            </a:r>
            <a:endParaRPr/>
          </a:p>
          <a:p>
            <a:pPr indent="-298450" lvl="0" marL="457200" rtl="0" algn="l">
              <a:spcBef>
                <a:spcPts val="0"/>
              </a:spcBef>
              <a:spcAft>
                <a:spcPts val="0"/>
              </a:spcAft>
              <a:buSzPts val="1100"/>
              <a:buChar char="-"/>
            </a:pPr>
            <a:r>
              <a:rPr lang="en"/>
              <a:t>Concerns: students may not have the depth for the questions</a:t>
            </a:r>
            <a:endParaRPr/>
          </a:p>
          <a:p>
            <a:pPr indent="-298450" lvl="0" marL="457200" rtl="0" algn="l">
              <a:spcBef>
                <a:spcPts val="0"/>
              </a:spcBef>
              <a:spcAft>
                <a:spcPts val="0"/>
              </a:spcAft>
              <a:buSzPts val="1100"/>
              <a:buChar char="-"/>
            </a:pPr>
            <a:r>
              <a:rPr lang="en"/>
              <a:t>Include simpler questions (higher level questions)</a:t>
            </a:r>
            <a:endParaRPr/>
          </a:p>
          <a:p>
            <a:pPr indent="-298450" lvl="0" marL="457200" rtl="0" algn="l">
              <a:spcBef>
                <a:spcPts val="0"/>
              </a:spcBef>
              <a:spcAft>
                <a:spcPts val="0"/>
              </a:spcAft>
              <a:buSzPts val="1100"/>
              <a:buChar char="-"/>
            </a:pPr>
            <a:r>
              <a:rPr lang="en"/>
              <a:t>Top 3 Qs are good</a:t>
            </a:r>
            <a:endParaRPr/>
          </a:p>
          <a:p>
            <a:pPr indent="-298450" lvl="0" marL="457200" rtl="0" algn="l">
              <a:spcBef>
                <a:spcPts val="0"/>
              </a:spcBef>
              <a:spcAft>
                <a:spcPts val="0"/>
              </a:spcAft>
              <a:buSzPts val="1100"/>
              <a:buChar char="-"/>
            </a:pPr>
            <a:r>
              <a:rPr lang="en"/>
              <a:t>Compare Qs with other papers</a:t>
            </a:r>
            <a:endParaRPr/>
          </a:p>
          <a:p>
            <a:pPr indent="-298450" lvl="0" marL="457200" rtl="0" algn="l">
              <a:spcBef>
                <a:spcPts val="0"/>
              </a:spcBef>
              <a:spcAft>
                <a:spcPts val="0"/>
              </a:spcAft>
              <a:buSzPts val="1100"/>
              <a:buChar char="-"/>
            </a:pPr>
            <a:r>
              <a:rPr lang="en"/>
              <a:t>LOOK AT HECTOR’s QUESTIONS</a:t>
            </a:r>
            <a:endParaRPr/>
          </a:p>
          <a:p>
            <a:pPr indent="-298450" lvl="0" marL="457200" rtl="0" algn="l">
              <a:spcBef>
                <a:spcPts val="0"/>
              </a:spcBef>
              <a:spcAft>
                <a:spcPts val="0"/>
              </a:spcAft>
              <a:buSzPts val="1100"/>
              <a:buChar char="-"/>
            </a:pPr>
            <a:r>
              <a:rPr lang="en"/>
              <a:t>RELEASE QUESTIONS A DAY IN ADVANCE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TALK FOR 45 MINS TOTAL (50 MAX)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51c1e1ed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4" name="Google Shape;3874;g51c1e1ed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8" name="Shape 3878"/>
        <p:cNvGrpSpPr/>
        <p:nvPr/>
      </p:nvGrpSpPr>
      <p:grpSpPr>
        <a:xfrm>
          <a:off x="0" y="0"/>
          <a:ext cx="0" cy="0"/>
          <a:chOff x="0" y="0"/>
          <a:chExt cx="0" cy="0"/>
        </a:xfrm>
      </p:grpSpPr>
      <p:sp>
        <p:nvSpPr>
          <p:cNvPr id="3879" name="Google Shape;3879;g51c1e1ed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51c1e1ed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https://oem.avira.com/en/technologies/swarm-intelligence</a:t>
            </a:r>
            <a:r>
              <a:rPr lang="en"/>
              <a:t> </a:t>
            </a:r>
            <a:endParaRPr/>
          </a:p>
          <a:p>
            <a:pPr indent="-298450" lvl="0" marL="457200" rtl="0" algn="l">
              <a:spcBef>
                <a:spcPts val="0"/>
              </a:spcBef>
              <a:spcAft>
                <a:spcPts val="0"/>
              </a:spcAft>
              <a:buSzPts val="1100"/>
              <a:buChar char="-"/>
            </a:pPr>
            <a:r>
              <a:rPr lang="en"/>
              <a:t>“Applies AI to malware classification”</a:t>
            </a:r>
            <a:endParaRPr/>
          </a:p>
          <a:p>
            <a:pPr indent="-298450" lvl="1" marL="914400" rtl="0" algn="l">
              <a:spcBef>
                <a:spcPts val="0"/>
              </a:spcBef>
              <a:spcAft>
                <a:spcPts val="0"/>
              </a:spcAft>
              <a:buSzPts val="1100"/>
              <a:buChar char="-"/>
            </a:pPr>
            <a:r>
              <a:rPr lang="en"/>
              <a:t>A machine ensemble of machine learning techniques (from linear to nonlinear)</a:t>
            </a:r>
            <a:endParaRPr/>
          </a:p>
          <a:p>
            <a:pPr indent="-298450" lvl="0" marL="457200" rtl="0" algn="l">
              <a:spcBef>
                <a:spcPts val="0"/>
              </a:spcBef>
              <a:spcAft>
                <a:spcPts val="0"/>
              </a:spcAft>
              <a:buSzPts val="1100"/>
              <a:buChar char="-"/>
            </a:pPr>
            <a:r>
              <a:rPr lang="en"/>
              <a:t>large focus on zero-day exploits</a:t>
            </a:r>
            <a:endParaRPr/>
          </a:p>
          <a:p>
            <a:pPr indent="-298450" lvl="0" marL="457200" rtl="0" algn="l">
              <a:spcBef>
                <a:spcPts val="0"/>
              </a:spcBef>
              <a:spcAft>
                <a:spcPts val="0"/>
              </a:spcAft>
              <a:buSzPts val="1100"/>
              <a:buChar char="-"/>
            </a:pPr>
            <a:r>
              <a:rPr lang="en"/>
              <a:t>Varying performance between below and above average in 2018</a:t>
            </a:r>
            <a:endParaRPr/>
          </a:p>
          <a:p>
            <a:pPr indent="-298450" lvl="0" marL="457200" rtl="0" algn="l">
              <a:spcBef>
                <a:spcPts val="0"/>
              </a:spcBef>
              <a:spcAft>
                <a:spcPts val="0"/>
              </a:spcAft>
              <a:buSzPts val="1100"/>
              <a:buChar char="-"/>
            </a:pPr>
            <a:r>
              <a:rPr lang="en"/>
              <a:t>Compares files to cloud libraries </a:t>
            </a:r>
            <a:endParaRPr/>
          </a:p>
          <a:p>
            <a:pPr indent="-298450" lvl="0" marL="457200" rtl="0" algn="l">
              <a:spcBef>
                <a:spcPts val="0"/>
              </a:spcBef>
              <a:spcAft>
                <a:spcPts val="0"/>
              </a:spcAft>
              <a:buSzPts val="1100"/>
              <a:buChar char="-"/>
            </a:pPr>
            <a:r>
              <a:rPr lang="en"/>
              <a:t>Biases data based on “normal” user usage and access</a:t>
            </a:r>
            <a:endParaRPr/>
          </a:p>
          <a:p>
            <a:pPr indent="-298450" lvl="1" marL="914400" rtl="0" algn="l">
              <a:spcBef>
                <a:spcPts val="0"/>
              </a:spcBef>
              <a:spcAft>
                <a:spcPts val="0"/>
              </a:spcAft>
              <a:buSzPts val="1100"/>
              <a:buChar char="-"/>
            </a:pPr>
            <a:r>
              <a:rPr lang="en"/>
              <a:t>(as you can imagine, it has the worst performance metrics among most commercial paid and free antivirus)</a:t>
            </a:r>
            <a:endParaRPr/>
          </a:p>
          <a:p>
            <a:pPr indent="-298450" lvl="0" marL="457200" rtl="0" algn="l">
              <a:spcBef>
                <a:spcPts val="0"/>
              </a:spcBef>
              <a:spcAft>
                <a:spcPts val="0"/>
              </a:spcAft>
              <a:buSzPts val="1100"/>
              <a:buChar char="-"/>
            </a:pPr>
            <a:r>
              <a:rPr lang="en"/>
              <a:t>Uploads user data along with suspicious files to cloud </a:t>
            </a:r>
            <a:endParaRPr/>
          </a:p>
          <a:p>
            <a:pPr indent="-298450" lvl="1" marL="914400" rtl="0" algn="l">
              <a:spcBef>
                <a:spcPts val="0"/>
              </a:spcBef>
              <a:spcAft>
                <a:spcPts val="0"/>
              </a:spcAft>
              <a:buSzPts val="1100"/>
              <a:buChar char="-"/>
            </a:pPr>
            <a:r>
              <a:rPr lang="en"/>
              <a:t>(don’t be a hacker and use avira)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https://oem.avira.com/resources/whitepaper_NightVision_EN_20180306.pdf</a:t>
            </a:r>
            <a:r>
              <a:rPr lang="en"/>
              <a:t> </a:t>
            </a:r>
            <a:endParaRPr/>
          </a:p>
          <a:p>
            <a:pPr indent="-298450" lvl="0" marL="457200" rtl="0" algn="l">
              <a:spcBef>
                <a:spcPts val="0"/>
              </a:spcBef>
              <a:spcAft>
                <a:spcPts val="0"/>
              </a:spcAft>
              <a:buSzPts val="1100"/>
              <a:buChar char="-"/>
            </a:pPr>
            <a:r>
              <a:rPr lang="en"/>
              <a:t>Uses </a:t>
            </a:r>
            <a:r>
              <a:rPr b="1" lang="en"/>
              <a:t>NightVision </a:t>
            </a:r>
            <a:r>
              <a:rPr lang="en"/>
              <a:t>to create a decision boundary to classify “clean” and “malicious” files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9" name="Shape 3889"/>
        <p:cNvGrpSpPr/>
        <p:nvPr/>
      </p:nvGrpSpPr>
      <p:grpSpPr>
        <a:xfrm>
          <a:off x="0" y="0"/>
          <a:ext cx="0" cy="0"/>
          <a:chOff x="0" y="0"/>
          <a:chExt cx="0" cy="0"/>
        </a:xfrm>
      </p:grpSpPr>
      <p:sp>
        <p:nvSpPr>
          <p:cNvPr id="3890" name="Google Shape;3890;g51c1e1ede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51c1e1ede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Nightvision is constantly retrained</a:t>
            </a:r>
            <a:endParaRPr/>
          </a:p>
          <a:p>
            <a:pPr indent="-298450" lvl="1" marL="914400" rtl="0" algn="l">
              <a:spcBef>
                <a:spcPts val="0"/>
              </a:spcBef>
              <a:spcAft>
                <a:spcPts val="0"/>
              </a:spcAft>
              <a:buSzPts val="1100"/>
              <a:buChar char="-"/>
            </a:pPr>
            <a:r>
              <a:rPr lang="en"/>
              <a:t>Builds its own malware classifiers with AI</a:t>
            </a:r>
            <a:endParaRPr/>
          </a:p>
          <a:p>
            <a:pPr indent="-298450" lvl="1" marL="914400" rtl="0" algn="l">
              <a:spcBef>
                <a:spcPts val="0"/>
              </a:spcBef>
              <a:spcAft>
                <a:spcPts val="0"/>
              </a:spcAft>
              <a:buSzPts val="1100"/>
              <a:buChar char="-"/>
            </a:pPr>
            <a:r>
              <a:rPr lang="en"/>
              <a:t>Will rebuild classifiers to make it more robust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NightVision platform is underpinned by ~8TB of RAM, ~1000 CPU cores </a:t>
            </a:r>
            <a:endParaRPr/>
          </a:p>
          <a:p>
            <a:pPr indent="-298450" lvl="0" marL="457200" rtl="0" algn="l">
              <a:spcBef>
                <a:spcPts val="0"/>
              </a:spcBef>
              <a:spcAft>
                <a:spcPts val="0"/>
              </a:spcAft>
              <a:buSzPts val="1100"/>
              <a:buChar char="-"/>
            </a:pPr>
            <a:r>
              <a:rPr lang="en"/>
              <a:t>Located in Germany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every new file that is submitted, NightVision will make a prediction as to its nature within a few milliseconds to prevent any file suspected of being malicious from executing. Within a few minutes NightVision will have completed a thorough analysis, constructed a classifier for the file type, and will then need to learn the classifier by retraining itself. NightVision does this automatically many times each day. It takes two to three minutes, and at no stage does the technology go offline, ensuring that customers remain protected at all times.”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Google Shape;3896;g51c1e1ede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51c1e1ede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1" name="Shape 3901"/>
        <p:cNvGrpSpPr/>
        <p:nvPr/>
      </p:nvGrpSpPr>
      <p:grpSpPr>
        <a:xfrm>
          <a:off x="0" y="0"/>
          <a:ext cx="0" cy="0"/>
          <a:chOff x="0" y="0"/>
          <a:chExt cx="0" cy="0"/>
        </a:xfrm>
      </p:grpSpPr>
      <p:sp>
        <p:nvSpPr>
          <p:cNvPr id="3902" name="Google Shape;3902;g51c1e1ede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51c1e1ede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Optimized file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dk1"/>
        </a:solidFill>
      </p:bgPr>
    </p:bg>
    <p:spTree>
      <p:nvGrpSpPr>
        <p:cNvPr id="3832" name="Shape 3832"/>
        <p:cNvGrpSpPr/>
        <p:nvPr/>
      </p:nvGrpSpPr>
      <p:grpSpPr>
        <a:xfrm>
          <a:off x="0" y="0"/>
          <a:ext cx="0" cy="0"/>
          <a:chOff x="0" y="0"/>
          <a:chExt cx="0" cy="0"/>
        </a:xfrm>
      </p:grpSpPr>
      <p:grpSp>
        <p:nvGrpSpPr>
          <p:cNvPr id="3833" name="Google Shape;3833;p13"/>
          <p:cNvGrpSpPr/>
          <p:nvPr/>
        </p:nvGrpSpPr>
        <p:grpSpPr>
          <a:xfrm>
            <a:off x="6098378" y="5"/>
            <a:ext cx="3045625" cy="2030570"/>
            <a:chOff x="6098378" y="5"/>
            <a:chExt cx="3045625" cy="2030570"/>
          </a:xfrm>
        </p:grpSpPr>
        <p:sp>
          <p:nvSpPr>
            <p:cNvPr id="3834" name="Google Shape;3834;p1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9" name="Google Shape;3839;p13"/>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840" name="Google Shape;3840;p13"/>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60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841" name="Google Shape;3841;p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3842" name="Shape 3842"/>
        <p:cNvGrpSpPr/>
        <p:nvPr/>
      </p:nvGrpSpPr>
      <p:grpSpPr>
        <a:xfrm>
          <a:off x="0" y="0"/>
          <a:ext cx="0" cy="0"/>
          <a:chOff x="0" y="0"/>
          <a:chExt cx="0" cy="0"/>
        </a:xfrm>
      </p:grpSpPr>
      <p:sp>
        <p:nvSpPr>
          <p:cNvPr id="3843" name="Google Shape;3843;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44" name="Google Shape;3844;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45" name="Google Shape;384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indent="-381000" lvl="1" marL="914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indent="-381000" lvl="2" marL="1371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indent="-381000" lvl="3" marL="1828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indent="-381000" lvl="4" marL="22860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indent="-381000" lvl="5" marL="27432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indent="-381000" lvl="6" marL="32004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indent="-381000" lvl="7" marL="36576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indent="-381000" lvl="8" marL="411480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7.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3B55"/>
        </a:solidFill>
      </p:bgPr>
    </p:bg>
    <p:spTree>
      <p:nvGrpSpPr>
        <p:cNvPr id="3849" name="Shape 3849"/>
        <p:cNvGrpSpPr/>
        <p:nvPr/>
      </p:nvGrpSpPr>
      <p:grpSpPr>
        <a:xfrm>
          <a:off x="0" y="0"/>
          <a:ext cx="0" cy="0"/>
          <a:chOff x="0" y="0"/>
          <a:chExt cx="0" cy="0"/>
        </a:xfrm>
      </p:grpSpPr>
      <p:sp>
        <p:nvSpPr>
          <p:cNvPr id="3850" name="Google Shape;3850;p15"/>
          <p:cNvSpPr txBox="1"/>
          <p:nvPr>
            <p:ph type="ctrTitle"/>
          </p:nvPr>
        </p:nvSpPr>
        <p:spPr>
          <a:xfrm>
            <a:off x="272400" y="1391775"/>
            <a:ext cx="6095700" cy="19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Hidden Markov Models for Malware Classification</a:t>
            </a:r>
            <a:endParaRPr/>
          </a:p>
        </p:txBody>
      </p:sp>
      <p:sp>
        <p:nvSpPr>
          <p:cNvPr id="3851" name="Google Shape;3851;p15"/>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Christopher Morcom</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pic>
        <p:nvPicPr>
          <p:cNvPr id="3911" name="Google Shape;3911;p24"/>
          <p:cNvPicPr preferRelativeResize="0"/>
          <p:nvPr/>
        </p:nvPicPr>
        <p:blipFill>
          <a:blip r:embed="rId3">
            <a:alphaModFix/>
          </a:blip>
          <a:stretch>
            <a:fillRect/>
          </a:stretch>
        </p:blipFill>
        <p:spPr>
          <a:xfrm>
            <a:off x="152400" y="152400"/>
            <a:ext cx="4762500" cy="1943100"/>
          </a:xfrm>
          <a:prstGeom prst="rect">
            <a:avLst/>
          </a:prstGeom>
          <a:noFill/>
          <a:ln>
            <a:noFill/>
          </a:ln>
        </p:spPr>
      </p:pic>
      <p:sp>
        <p:nvSpPr>
          <p:cNvPr id="3912" name="Google Shape;3912;p24"/>
          <p:cNvSpPr txBox="1"/>
          <p:nvPr/>
        </p:nvSpPr>
        <p:spPr>
          <a:xfrm>
            <a:off x="3735775" y="1760950"/>
            <a:ext cx="3891600" cy="737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Font typeface="Titillium Web Light"/>
              <a:buChar char="-"/>
            </a:pPr>
            <a:r>
              <a:rPr lang="en" sz="3600">
                <a:latin typeface="Titillium Web Light"/>
                <a:ea typeface="Titillium Web Light"/>
                <a:cs typeface="Titillium Web Light"/>
                <a:sym typeface="Titillium Web Light"/>
              </a:rPr>
              <a:t>Horror Update</a:t>
            </a:r>
            <a:endParaRPr sz="3600">
              <a:latin typeface="Titillium Web Light"/>
              <a:ea typeface="Titillium Web Light"/>
              <a:cs typeface="Titillium Web Light"/>
              <a:sym typeface="Titillium Web Light"/>
            </a:endParaRPr>
          </a:p>
        </p:txBody>
      </p:sp>
      <p:pic>
        <p:nvPicPr>
          <p:cNvPr id="3913" name="Google Shape;3913;p24"/>
          <p:cNvPicPr preferRelativeResize="0"/>
          <p:nvPr/>
        </p:nvPicPr>
        <p:blipFill>
          <a:blip r:embed="rId4">
            <a:alphaModFix/>
          </a:blip>
          <a:stretch>
            <a:fillRect/>
          </a:stretch>
        </p:blipFill>
        <p:spPr>
          <a:xfrm>
            <a:off x="401425" y="2203050"/>
            <a:ext cx="2743200" cy="2743200"/>
          </a:xfrm>
          <a:prstGeom prst="rect">
            <a:avLst/>
          </a:prstGeom>
          <a:noFill/>
          <a:ln>
            <a:noFill/>
          </a:ln>
        </p:spPr>
      </p:pic>
      <p:sp>
        <p:nvSpPr>
          <p:cNvPr id="3914" name="Google Shape;3914;p24"/>
          <p:cNvSpPr txBox="1"/>
          <p:nvPr/>
        </p:nvSpPr>
        <p:spPr>
          <a:xfrm>
            <a:off x="3735775" y="4058875"/>
            <a:ext cx="3891600" cy="737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Font typeface="Titillium Web Light"/>
              <a:buChar char="-"/>
            </a:pPr>
            <a:r>
              <a:rPr lang="en" sz="3600">
                <a:latin typeface="Titillium Web Light"/>
                <a:ea typeface="Titillium Web Light"/>
                <a:cs typeface="Titillium Web Light"/>
                <a:sym typeface="Titillium Web Light"/>
              </a:rPr>
              <a:t>False positive</a:t>
            </a:r>
            <a:endParaRPr sz="3600">
              <a:latin typeface="Titillium Web Light"/>
              <a:ea typeface="Titillium Web Light"/>
              <a:cs typeface="Titillium Web Light"/>
              <a:sym typeface="Titillium Web Light"/>
            </a:endParaRPr>
          </a:p>
        </p:txBody>
      </p:sp>
      <p:sp>
        <p:nvSpPr>
          <p:cNvPr id="3915" name="Google Shape;3915;p24"/>
          <p:cNvSpPr txBox="1"/>
          <p:nvPr/>
        </p:nvSpPr>
        <p:spPr>
          <a:xfrm>
            <a:off x="8468475" y="1362050"/>
            <a:ext cx="61980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9" name="Shape 3919"/>
        <p:cNvGrpSpPr/>
        <p:nvPr/>
      </p:nvGrpSpPr>
      <p:grpSpPr>
        <a:xfrm>
          <a:off x="0" y="0"/>
          <a:ext cx="0" cy="0"/>
          <a:chOff x="0" y="0"/>
          <a:chExt cx="0" cy="0"/>
        </a:xfrm>
      </p:grpSpPr>
      <p:sp>
        <p:nvSpPr>
          <p:cNvPr id="3920" name="Google Shape;3920;p25"/>
          <p:cNvSpPr txBox="1"/>
          <p:nvPr>
            <p:ph idx="4294967295" type="title"/>
          </p:nvPr>
        </p:nvSpPr>
        <p:spPr>
          <a:xfrm>
            <a:off x="1191450" y="1043850"/>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GOAL 4</a:t>
            </a:r>
            <a:endParaRPr sz="7200"/>
          </a:p>
        </p:txBody>
      </p:sp>
      <p:sp>
        <p:nvSpPr>
          <p:cNvPr id="3921" name="Google Shape;3921;p25"/>
          <p:cNvSpPr txBox="1"/>
          <p:nvPr>
            <p:ph idx="4294967295" type="title"/>
          </p:nvPr>
        </p:nvSpPr>
        <p:spPr>
          <a:xfrm>
            <a:off x="1191450" y="2097450"/>
            <a:ext cx="6761100" cy="17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Lower false-positive malware classification</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3921"/>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3921"/>
                                        </p:tgtEl>
                                        <p:attrNameLst>
                                          <p:attrName>style.visibility</p:attrName>
                                        </p:attrNameLst>
                                      </p:cBhvr>
                                      <p:to>
                                        <p:strVal val="visible"/>
                                      </p:to>
                                    </p:set>
                                    <p:animEffect filter="fade" transition="in">
                                      <p:cBhvr>
                                        <p:cTn dur="900"/>
                                        <p:tgtEl>
                                          <p:spTgt spid="3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5" name="Shape 3925"/>
        <p:cNvGrpSpPr/>
        <p:nvPr/>
      </p:nvGrpSpPr>
      <p:grpSpPr>
        <a:xfrm>
          <a:off x="0" y="0"/>
          <a:ext cx="0" cy="0"/>
          <a:chOff x="0" y="0"/>
          <a:chExt cx="0" cy="0"/>
        </a:xfrm>
      </p:grpSpPr>
      <p:sp>
        <p:nvSpPr>
          <p:cNvPr id="3926" name="Google Shape;3926;p26"/>
          <p:cNvSpPr txBox="1"/>
          <p:nvPr>
            <p:ph idx="4294967295" type="title"/>
          </p:nvPr>
        </p:nvSpPr>
        <p:spPr>
          <a:xfrm>
            <a:off x="1191450" y="1043850"/>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GOAL 5</a:t>
            </a:r>
            <a:endParaRPr sz="7200"/>
          </a:p>
        </p:txBody>
      </p:sp>
      <p:sp>
        <p:nvSpPr>
          <p:cNvPr id="3927" name="Google Shape;3927;p26"/>
          <p:cNvSpPr txBox="1"/>
          <p:nvPr>
            <p:ph idx="4294967295" type="title"/>
          </p:nvPr>
        </p:nvSpPr>
        <p:spPr>
          <a:xfrm>
            <a:off x="1191450" y="2097450"/>
            <a:ext cx="6761100" cy="17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Create something that isn’t easily corruptible</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1000"/>
                                        <p:tgtEl>
                                          <p:spTgt spid="3927"/>
                                        </p:tgtEl>
                                      </p:cBhvr>
                                    </p:animEffect>
                                    <p:set>
                                      <p:cBhvr>
                                        <p:cTn dur="1" fill="hold">
                                          <p:stCondLst>
                                            <p:cond delay="1000"/>
                                          </p:stCondLst>
                                        </p:cTn>
                                        <p:tgtEl>
                                          <p:spTgt spid="3927"/>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3927"/>
                                        </p:tgtEl>
                                        <p:attrNameLst>
                                          <p:attrName>ppt_w</p:attrName>
                                        </p:attrNameLst>
                                      </p:cBhvr>
                                      <p:tavLst>
                                        <p:tav fmla="" tm="0">
                                          <p:val>
                                            <p:strVal val="#ppt_w"/>
                                          </p:val>
                                        </p:tav>
                                        <p:tav fmla="" tm="100000">
                                          <p:val>
                                            <p:strVal val="0"/>
                                          </p:val>
                                        </p:tav>
                                      </p:tavLst>
                                    </p:anim>
                                    <p:anim calcmode="lin" valueType="num">
                                      <p:cBhvr additive="base">
                                        <p:cTn dur="1000"/>
                                        <p:tgtEl>
                                          <p:spTgt spid="3927"/>
                                        </p:tgtEl>
                                        <p:attrNameLst>
                                          <p:attrName>ppt_h</p:attrName>
                                        </p:attrNameLst>
                                      </p:cBhvr>
                                      <p:tavLst>
                                        <p:tav fmla="" tm="0">
                                          <p:val>
                                            <p:strVal val="#ppt_h"/>
                                          </p:val>
                                        </p:tav>
                                        <p:tav fmla="" tm="100000">
                                          <p:val>
                                            <p:strVal val="0"/>
                                          </p:val>
                                        </p:tav>
                                      </p:tavLst>
                                    </p:anim>
                                    <p:set>
                                      <p:cBhvr>
                                        <p:cTn dur="1" fill="hold">
                                          <p:stCondLst>
                                            <p:cond delay="1000"/>
                                          </p:stCondLst>
                                        </p:cTn>
                                        <p:tgtEl>
                                          <p:spTgt spid="39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1C75"/>
        </a:solidFill>
      </p:bgPr>
    </p:bg>
    <p:spTree>
      <p:nvGrpSpPr>
        <p:cNvPr id="3931" name="Shape 3931"/>
        <p:cNvGrpSpPr/>
        <p:nvPr/>
      </p:nvGrpSpPr>
      <p:grpSpPr>
        <a:xfrm>
          <a:off x="0" y="0"/>
          <a:ext cx="0" cy="0"/>
          <a:chOff x="0" y="0"/>
          <a:chExt cx="0" cy="0"/>
        </a:xfrm>
      </p:grpSpPr>
      <p:sp>
        <p:nvSpPr>
          <p:cNvPr id="3932" name="Google Shape;3932;p2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933" name="Google Shape;3933;p2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MWC Techniques in the Paper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7" name="Shape 3937"/>
        <p:cNvGrpSpPr/>
        <p:nvPr/>
      </p:nvGrpSpPr>
      <p:grpSpPr>
        <a:xfrm>
          <a:off x="0" y="0"/>
          <a:ext cx="0" cy="0"/>
          <a:chOff x="0" y="0"/>
          <a:chExt cx="0" cy="0"/>
        </a:xfrm>
      </p:grpSpPr>
      <p:sp>
        <p:nvSpPr>
          <p:cNvPr id="3938" name="Google Shape;3938;p2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MWC Techniques</a:t>
            </a:r>
            <a:endParaRPr/>
          </a:p>
        </p:txBody>
      </p:sp>
      <p:sp>
        <p:nvSpPr>
          <p:cNvPr id="3939" name="Google Shape;3939;p28"/>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Structured Control Flow</a:t>
            </a:r>
            <a:endParaRPr/>
          </a:p>
          <a:p>
            <a:pPr indent="-381000" lvl="0" marL="457200" rtl="0" algn="l">
              <a:spcBef>
                <a:spcPts val="0"/>
              </a:spcBef>
              <a:spcAft>
                <a:spcPts val="0"/>
              </a:spcAft>
              <a:buSzPts val="2400"/>
              <a:buChar char="-"/>
            </a:pPr>
            <a:r>
              <a:rPr lang="en"/>
              <a:t>Behavioral Analysis</a:t>
            </a:r>
            <a:endParaRPr/>
          </a:p>
          <a:p>
            <a:pPr indent="-381000" lvl="0" marL="457200" rtl="0" algn="l">
              <a:spcBef>
                <a:spcPts val="0"/>
              </a:spcBef>
              <a:spcAft>
                <a:spcPts val="0"/>
              </a:spcAft>
              <a:buSzPts val="2400"/>
              <a:buChar char="-"/>
            </a:pPr>
            <a:r>
              <a:rPr lang="en"/>
              <a:t>Data Mining Methods</a:t>
            </a:r>
            <a:endParaRPr/>
          </a:p>
          <a:p>
            <a:pPr indent="-381000" lvl="0" marL="457200" rtl="0" algn="l">
              <a:spcBef>
                <a:spcPts val="0"/>
              </a:spcBef>
              <a:spcAft>
                <a:spcPts val="0"/>
              </a:spcAft>
              <a:buSzPts val="2400"/>
              <a:buChar char="-"/>
            </a:pPr>
            <a:r>
              <a:rPr lang="en"/>
              <a:t>VILO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943" name="Shape 3943"/>
        <p:cNvGrpSpPr/>
        <p:nvPr/>
      </p:nvGrpSpPr>
      <p:grpSpPr>
        <a:xfrm>
          <a:off x="0" y="0"/>
          <a:ext cx="0" cy="0"/>
          <a:chOff x="0" y="0"/>
          <a:chExt cx="0" cy="0"/>
        </a:xfrm>
      </p:grpSpPr>
      <p:sp>
        <p:nvSpPr>
          <p:cNvPr id="3944" name="Google Shape;3944;p29"/>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Hidden Markovian Models (HMMs)</a:t>
            </a:r>
            <a:endParaRPr/>
          </a:p>
        </p:txBody>
      </p:sp>
      <p:sp>
        <p:nvSpPr>
          <p:cNvPr id="3945" name="Google Shape;3945;p29"/>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949" name="Shape 3949"/>
        <p:cNvGrpSpPr/>
        <p:nvPr/>
      </p:nvGrpSpPr>
      <p:grpSpPr>
        <a:xfrm>
          <a:off x="0" y="0"/>
          <a:ext cx="0" cy="0"/>
          <a:chOff x="0" y="0"/>
          <a:chExt cx="0" cy="0"/>
        </a:xfrm>
      </p:grpSpPr>
      <p:pic>
        <p:nvPicPr>
          <p:cNvPr id="3950" name="Google Shape;3950;p30"/>
          <p:cNvPicPr preferRelativeResize="0"/>
          <p:nvPr/>
        </p:nvPicPr>
        <p:blipFill>
          <a:blip r:embed="rId3">
            <a:alphaModFix/>
          </a:blip>
          <a:stretch>
            <a:fillRect/>
          </a:stretch>
        </p:blipFill>
        <p:spPr>
          <a:xfrm>
            <a:off x="0" y="347875"/>
            <a:ext cx="9144000" cy="4447761"/>
          </a:xfrm>
          <a:prstGeom prst="rect">
            <a:avLst/>
          </a:prstGeom>
          <a:noFill/>
          <a:ln>
            <a:noFill/>
          </a:ln>
        </p:spPr>
      </p:pic>
      <p:sp>
        <p:nvSpPr>
          <p:cNvPr id="3951" name="Google Shape;3951;p30"/>
          <p:cNvSpPr txBox="1"/>
          <p:nvPr/>
        </p:nvSpPr>
        <p:spPr>
          <a:xfrm>
            <a:off x="51000" y="4716900"/>
            <a:ext cx="36576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Get it? Its an HM(M)! </a:t>
            </a:r>
            <a:r>
              <a:rPr b="1" lang="en" sz="600">
                <a:latin typeface="Titillium Web"/>
                <a:ea typeface="Titillium Web"/>
                <a:cs typeface="Titillium Web"/>
                <a:sym typeface="Titillium Web"/>
              </a:rPr>
              <a:t>lol.</a:t>
            </a:r>
            <a:endParaRPr b="1" sz="600">
              <a:latin typeface="Titillium Web"/>
              <a:ea typeface="Titillium Web"/>
              <a:cs typeface="Titillium Web"/>
              <a:sym typeface="Titillium We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5" name="Shape 3955"/>
        <p:cNvGrpSpPr/>
        <p:nvPr/>
      </p:nvGrpSpPr>
      <p:grpSpPr>
        <a:xfrm>
          <a:off x="0" y="0"/>
          <a:ext cx="0" cy="0"/>
          <a:chOff x="0" y="0"/>
          <a:chExt cx="0" cy="0"/>
        </a:xfrm>
      </p:grpSpPr>
      <p:pic>
        <p:nvPicPr>
          <p:cNvPr id="3956" name="Google Shape;3956;p31"/>
          <p:cNvPicPr preferRelativeResize="0"/>
          <p:nvPr/>
        </p:nvPicPr>
        <p:blipFill>
          <a:blip r:embed="rId3">
            <a:alphaModFix/>
          </a:blip>
          <a:stretch>
            <a:fillRect/>
          </a:stretch>
        </p:blipFill>
        <p:spPr>
          <a:xfrm>
            <a:off x="5386400" y="1313375"/>
            <a:ext cx="3321725" cy="3362001"/>
          </a:xfrm>
          <a:prstGeom prst="rect">
            <a:avLst/>
          </a:prstGeom>
          <a:noFill/>
          <a:ln>
            <a:noFill/>
          </a:ln>
        </p:spPr>
      </p:pic>
      <p:sp>
        <p:nvSpPr>
          <p:cNvPr id="3957" name="Google Shape;3957;p3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HMMs?</a:t>
            </a:r>
            <a:endParaRPr/>
          </a:p>
        </p:txBody>
      </p:sp>
      <p:sp>
        <p:nvSpPr>
          <p:cNvPr id="3958" name="Google Shape;3958;p31"/>
          <p:cNvSpPr txBox="1"/>
          <p:nvPr>
            <p:ph idx="1" type="body"/>
          </p:nvPr>
        </p:nvSpPr>
        <p:spPr>
          <a:xfrm>
            <a:off x="718300" y="1762650"/>
            <a:ext cx="4586400" cy="3087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Char char="-"/>
            </a:pPr>
            <a:r>
              <a:rPr lang="en">
                <a:solidFill>
                  <a:srgbClr val="000000"/>
                </a:solidFill>
              </a:rPr>
              <a:t>You can observe a sequence of data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You cannot observe the sequence of states to generate the data</a:t>
            </a:r>
            <a:endParaRPr>
              <a:solidFill>
                <a:srgbClr val="000000"/>
              </a:solidFill>
            </a:endParaRPr>
          </a:p>
          <a:p>
            <a:pPr indent="0" lvl="0" marL="0" rtl="0" algn="l">
              <a:spcBef>
                <a:spcPts val="600"/>
              </a:spcBef>
              <a:spcAft>
                <a:spcPts val="0"/>
              </a:spcAft>
              <a:buNone/>
            </a:pPr>
            <a:r>
              <a:t/>
            </a:r>
            <a:endParaRPr>
              <a:solidFill>
                <a:srgbClr val="000000"/>
              </a:solidFill>
            </a:endParaRPr>
          </a:p>
          <a:p>
            <a:pPr indent="-342900" lvl="0" marL="457200" rtl="0" algn="l">
              <a:spcBef>
                <a:spcPts val="600"/>
              </a:spcBef>
              <a:spcAft>
                <a:spcPts val="0"/>
              </a:spcAft>
              <a:buClr>
                <a:srgbClr val="000000"/>
              </a:buClr>
              <a:buSzPts val="1800"/>
              <a:buChar char="-"/>
            </a:pPr>
            <a:r>
              <a:rPr lang="en">
                <a:solidFill>
                  <a:srgbClr val="000000"/>
                </a:solidFill>
              </a:rPr>
              <a:t>Based on data, you can begin to make assumptions of the state paths</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9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2" name="Shape 3962"/>
        <p:cNvGrpSpPr/>
        <p:nvPr/>
      </p:nvGrpSpPr>
      <p:grpSpPr>
        <a:xfrm>
          <a:off x="0" y="0"/>
          <a:ext cx="0" cy="0"/>
          <a:chOff x="0" y="0"/>
          <a:chExt cx="0" cy="0"/>
        </a:xfrm>
      </p:grpSpPr>
      <p:pic>
        <p:nvPicPr>
          <p:cNvPr id="3963" name="Google Shape;3963;p32"/>
          <p:cNvPicPr preferRelativeResize="0"/>
          <p:nvPr/>
        </p:nvPicPr>
        <p:blipFill>
          <a:blip r:embed="rId3">
            <a:alphaModFix/>
          </a:blip>
          <a:stretch>
            <a:fillRect/>
          </a:stretch>
        </p:blipFill>
        <p:spPr>
          <a:xfrm>
            <a:off x="0" y="-5"/>
            <a:ext cx="9144000" cy="5143500"/>
          </a:xfrm>
          <a:prstGeom prst="rect">
            <a:avLst/>
          </a:prstGeom>
          <a:noFill/>
          <a:ln>
            <a:noFill/>
          </a:ln>
        </p:spPr>
      </p:pic>
      <p:sp>
        <p:nvSpPr>
          <p:cNvPr id="3964" name="Google Shape;3964;p3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HMM Analysis Questions:</a:t>
            </a:r>
            <a:endParaRPr/>
          </a:p>
        </p:txBody>
      </p:sp>
      <p:pic>
        <p:nvPicPr>
          <p:cNvPr id="3965" name="Google Shape;3965;p32"/>
          <p:cNvPicPr preferRelativeResize="0"/>
          <p:nvPr/>
        </p:nvPicPr>
        <p:blipFill>
          <a:blip r:embed="rId4">
            <a:alphaModFix/>
          </a:blip>
          <a:stretch>
            <a:fillRect/>
          </a:stretch>
        </p:blipFill>
        <p:spPr>
          <a:xfrm>
            <a:off x="718291" y="0"/>
            <a:ext cx="4080319" cy="5143501"/>
          </a:xfrm>
          <a:prstGeom prst="rect">
            <a:avLst/>
          </a:prstGeom>
          <a:noFill/>
          <a:ln>
            <a:noFill/>
          </a:ln>
        </p:spPr>
      </p:pic>
      <p:pic>
        <p:nvPicPr>
          <p:cNvPr id="3966" name="Google Shape;3966;p32"/>
          <p:cNvPicPr preferRelativeResize="0"/>
          <p:nvPr/>
        </p:nvPicPr>
        <p:blipFill>
          <a:blip r:embed="rId5">
            <a:alphaModFix/>
          </a:blip>
          <a:stretch>
            <a:fillRect/>
          </a:stretch>
        </p:blipFill>
        <p:spPr>
          <a:xfrm>
            <a:off x="4874788" y="1436038"/>
            <a:ext cx="3933825" cy="2409825"/>
          </a:xfrm>
          <a:prstGeom prst="rect">
            <a:avLst/>
          </a:prstGeom>
          <a:noFill/>
          <a:ln>
            <a:noFill/>
          </a:ln>
        </p:spPr>
      </p:pic>
      <p:sp>
        <p:nvSpPr>
          <p:cNvPr id="3967" name="Google Shape;3967;p32"/>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Given a sequence of emissions, what is the most likely state path?</a:t>
            </a:r>
            <a:endParaRPr sz="1800"/>
          </a:p>
          <a:p>
            <a:pPr indent="-342900" lvl="0" marL="457200" rtl="0" algn="l">
              <a:spcBef>
                <a:spcPts val="0"/>
              </a:spcBef>
              <a:spcAft>
                <a:spcPts val="0"/>
              </a:spcAft>
              <a:buSzPts val="1800"/>
              <a:buChar char="-"/>
            </a:pPr>
            <a:r>
              <a:t/>
            </a:r>
            <a:endParaRPr sz="1800"/>
          </a:p>
          <a:p>
            <a:pPr indent="-342900" lvl="0" marL="457200" marR="0" rtl="0" algn="l">
              <a:lnSpc>
                <a:spcPct val="100000"/>
              </a:lnSpc>
              <a:spcBef>
                <a:spcPts val="0"/>
              </a:spcBef>
              <a:spcAft>
                <a:spcPts val="0"/>
              </a:spcAft>
              <a:buSzPts val="1800"/>
              <a:buChar char="-"/>
            </a:pPr>
            <a:r>
              <a:rPr lang="en" sz="1800"/>
              <a:t>Given a result set, how can you estimate transition and result probabilities?</a:t>
            </a:r>
            <a:endParaRPr sz="1800"/>
          </a:p>
          <a:p>
            <a:pPr indent="-342900" lvl="0" marL="457200" marR="0" rtl="0" algn="l">
              <a:lnSpc>
                <a:spcPct val="100000"/>
              </a:lnSpc>
              <a:spcBef>
                <a:spcPts val="0"/>
              </a:spcBef>
              <a:spcAft>
                <a:spcPts val="0"/>
              </a:spcAft>
              <a:buSzPts val="1800"/>
              <a:buChar char="-"/>
            </a:pPr>
            <a:r>
              <a:t/>
            </a:r>
            <a:endParaRPr sz="1800"/>
          </a:p>
          <a:p>
            <a:pPr indent="-342900" lvl="0" marL="457200" marR="0" rtl="0" algn="l">
              <a:lnSpc>
                <a:spcPct val="100000"/>
              </a:lnSpc>
              <a:spcBef>
                <a:spcPts val="0"/>
              </a:spcBef>
              <a:spcAft>
                <a:spcPts val="0"/>
              </a:spcAft>
              <a:buSzPts val="1800"/>
              <a:buChar char="-"/>
            </a:pPr>
            <a:r>
              <a:rPr lang="en" sz="1800"/>
              <a:t>Forward probability for a given sequence?</a:t>
            </a:r>
            <a:endParaRPr sz="1800"/>
          </a:p>
          <a:p>
            <a:pPr indent="-342900" lvl="0" marL="457200" marR="0" rtl="0" algn="l">
              <a:lnSpc>
                <a:spcPct val="100000"/>
              </a:lnSpc>
              <a:spcBef>
                <a:spcPts val="0"/>
              </a:spcBef>
              <a:spcAft>
                <a:spcPts val="0"/>
              </a:spcAft>
              <a:buSzPts val="1800"/>
              <a:buChar char="-"/>
            </a:pPr>
            <a:r>
              <a:t/>
            </a:r>
            <a:endParaRPr sz="1800"/>
          </a:p>
          <a:p>
            <a:pPr indent="-342900" lvl="0" marL="457200" marR="0" rtl="0" algn="l">
              <a:lnSpc>
                <a:spcPct val="100000"/>
              </a:lnSpc>
              <a:spcBef>
                <a:spcPts val="0"/>
              </a:spcBef>
              <a:spcAft>
                <a:spcPts val="0"/>
              </a:spcAft>
              <a:buSzPts val="1800"/>
              <a:buChar char="-"/>
            </a:pPr>
            <a:r>
              <a:rPr lang="en" sz="1800"/>
              <a:t>Posterior probability for the model state at a point in the sequence?</a:t>
            </a:r>
            <a:endParaRPr sz="1800"/>
          </a:p>
          <a:p>
            <a:pPr indent="0" lvl="0" marL="0" marR="0" rtl="0" algn="l">
              <a:lnSpc>
                <a:spcPct val="100000"/>
              </a:lnSpc>
              <a:spcBef>
                <a:spcPts val="600"/>
              </a:spcBef>
              <a:spcAft>
                <a:spcPts val="0"/>
              </a:spcAft>
              <a:buClr>
                <a:srgbClr val="000000"/>
              </a:buClr>
              <a:buSzPts val="1100"/>
              <a:buFont typeface="Arial"/>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5"/>
                                        </p:tgtEl>
                                        <p:attrNameLst>
                                          <p:attrName>style.visibility</p:attrName>
                                        </p:attrNameLst>
                                      </p:cBhvr>
                                      <p:to>
                                        <p:strVal val="visible"/>
                                      </p:to>
                                    </p:set>
                                    <p:animEffect filter="fade" transition="in">
                                      <p:cBhvr>
                                        <p:cTn dur="1000"/>
                                        <p:tgtEl>
                                          <p:spTgt spid="3965"/>
                                        </p:tgtEl>
                                      </p:cBhvr>
                                    </p:animEffect>
                                  </p:childTnLst>
                                </p:cTn>
                              </p:par>
                              <p:par>
                                <p:cTn fill="hold" nodeType="withEffect" presetClass="entr" presetID="10" presetSubtype="0">
                                  <p:stCondLst>
                                    <p:cond delay="0"/>
                                  </p:stCondLst>
                                  <p:childTnLst>
                                    <p:set>
                                      <p:cBhvr>
                                        <p:cTn dur="1" fill="hold">
                                          <p:stCondLst>
                                            <p:cond delay="0"/>
                                          </p:stCondLst>
                                        </p:cTn>
                                        <p:tgtEl>
                                          <p:spTgt spid="3966"/>
                                        </p:tgtEl>
                                        <p:attrNameLst>
                                          <p:attrName>style.visibility</p:attrName>
                                        </p:attrNameLst>
                                      </p:cBhvr>
                                      <p:to>
                                        <p:strVal val="visible"/>
                                      </p:to>
                                    </p:set>
                                    <p:animEffect filter="fade" transition="in">
                                      <p:cBhvr>
                                        <p:cTn dur="1000"/>
                                        <p:tgtEl>
                                          <p:spTgt spid="3966"/>
                                        </p:tgtEl>
                                      </p:cBhvr>
                                    </p:animEffect>
                                  </p:childTnLst>
                                </p:cTn>
                              </p:par>
                              <p:par>
                                <p:cTn fill="hold" nodeType="withEffect" presetClass="entr" presetID="10" presetSubtype="0">
                                  <p:stCondLst>
                                    <p:cond delay="0"/>
                                  </p:stCondLst>
                                  <p:childTnLst>
                                    <p:set>
                                      <p:cBhvr>
                                        <p:cTn dur="1" fill="hold">
                                          <p:stCondLst>
                                            <p:cond delay="0"/>
                                          </p:stCondLst>
                                        </p:cTn>
                                        <p:tgtEl>
                                          <p:spTgt spid="3963"/>
                                        </p:tgtEl>
                                        <p:attrNameLst>
                                          <p:attrName>style.visibility</p:attrName>
                                        </p:attrNameLst>
                                      </p:cBhvr>
                                      <p:to>
                                        <p:strVal val="visible"/>
                                      </p:to>
                                    </p:set>
                                    <p:animEffect filter="fade" transition="in">
                                      <p:cBhvr>
                                        <p:cTn dur="1000"/>
                                        <p:tgtEl>
                                          <p:spTgt spid="3963"/>
                                        </p:tgtEl>
                                      </p:cBhvr>
                                    </p:animEffect>
                                  </p:childTnLst>
                                </p:cTn>
                              </p:par>
                              <p:par>
                                <p:cTn fill="hold" nodeType="withEffect" presetClass="exit" presetID="10" presetSubtype="0">
                                  <p:stCondLst>
                                    <p:cond delay="0"/>
                                  </p:stCondLst>
                                  <p:childTnLst>
                                    <p:animEffect filter="fade" transition="out">
                                      <p:cBhvr>
                                        <p:cTn dur="1000"/>
                                        <p:tgtEl>
                                          <p:spTgt spid="3967"/>
                                        </p:tgtEl>
                                      </p:cBhvr>
                                    </p:animEffect>
                                    <p:set>
                                      <p:cBhvr>
                                        <p:cTn dur="1" fill="hold">
                                          <p:stCondLst>
                                            <p:cond delay="1000"/>
                                          </p:stCondLst>
                                        </p:cTn>
                                        <p:tgtEl>
                                          <p:spTgt spid="39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964"/>
                                        </p:tgtEl>
                                      </p:cBhvr>
                                    </p:animEffect>
                                    <p:set>
                                      <p:cBhvr>
                                        <p:cTn dur="1" fill="hold">
                                          <p:stCondLst>
                                            <p:cond delay="1000"/>
                                          </p:stCondLst>
                                        </p:cTn>
                                        <p:tgtEl>
                                          <p:spTgt spid="39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1" name="Shape 3971"/>
        <p:cNvGrpSpPr/>
        <p:nvPr/>
      </p:nvGrpSpPr>
      <p:grpSpPr>
        <a:xfrm>
          <a:off x="0" y="0"/>
          <a:ext cx="0" cy="0"/>
          <a:chOff x="0" y="0"/>
          <a:chExt cx="0" cy="0"/>
        </a:xfrm>
      </p:grpSpPr>
      <p:sp>
        <p:nvSpPr>
          <p:cNvPr id="3972" name="Google Shape;3972;p33"/>
          <p:cNvSpPr txBox="1"/>
          <p:nvPr>
            <p:ph idx="4294967295"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Clustering</a:t>
            </a:r>
            <a:endParaRPr/>
          </a:p>
        </p:txBody>
      </p:sp>
      <p:sp>
        <p:nvSpPr>
          <p:cNvPr id="3973" name="Google Shape;3973;p33"/>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Cluster analysis is the process of grouping objects into subsets that have meaning in the context of a particular problem...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5" name="Shape 3855"/>
        <p:cNvGrpSpPr/>
        <p:nvPr/>
      </p:nvGrpSpPr>
      <p:grpSpPr>
        <a:xfrm>
          <a:off x="0" y="0"/>
          <a:ext cx="0" cy="0"/>
          <a:chOff x="0" y="0"/>
          <a:chExt cx="0" cy="0"/>
        </a:xfrm>
      </p:grpSpPr>
      <p:sp>
        <p:nvSpPr>
          <p:cNvPr id="3856" name="Google Shape;3856;p1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857" name="Google Shape;3857;p16"/>
          <p:cNvSpPr txBox="1"/>
          <p:nvPr>
            <p:ph idx="1" type="body"/>
          </p:nvPr>
        </p:nvSpPr>
        <p:spPr>
          <a:xfrm>
            <a:off x="241500" y="1762650"/>
            <a:ext cx="4254600" cy="3087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Background</a:t>
            </a:r>
            <a:endParaRPr/>
          </a:p>
          <a:p>
            <a:pPr indent="-342900" lvl="1" marL="914400" rtl="0" algn="l">
              <a:spcBef>
                <a:spcPts val="0"/>
              </a:spcBef>
              <a:spcAft>
                <a:spcPts val="0"/>
              </a:spcAft>
              <a:buSzPts val="1800"/>
              <a:buChar char="-"/>
            </a:pPr>
            <a:r>
              <a:rPr lang="en"/>
              <a:t>Modern Malware Classification</a:t>
            </a:r>
            <a:endParaRPr/>
          </a:p>
          <a:p>
            <a:pPr indent="-342900" lvl="1" marL="914400" rtl="0" algn="l">
              <a:spcBef>
                <a:spcPts val="0"/>
              </a:spcBef>
              <a:spcAft>
                <a:spcPts val="0"/>
              </a:spcAft>
              <a:buSzPts val="1800"/>
              <a:buChar char="-"/>
            </a:pPr>
            <a:r>
              <a:rPr lang="en"/>
              <a:t>Techniques in the paper</a:t>
            </a:r>
            <a:endParaRPr/>
          </a:p>
          <a:p>
            <a:pPr indent="-342900" lvl="0" marL="457200" rtl="0" algn="l">
              <a:spcBef>
                <a:spcPts val="0"/>
              </a:spcBef>
              <a:spcAft>
                <a:spcPts val="0"/>
              </a:spcAft>
              <a:buSzPts val="1800"/>
              <a:buChar char="-"/>
            </a:pPr>
            <a:r>
              <a:rPr lang="en"/>
              <a:t>Hidden Markovian Models</a:t>
            </a:r>
            <a:endParaRPr/>
          </a:p>
          <a:p>
            <a:pPr indent="-342900" lvl="1" marL="914400" rtl="0" algn="l">
              <a:spcBef>
                <a:spcPts val="0"/>
              </a:spcBef>
              <a:spcAft>
                <a:spcPts val="0"/>
              </a:spcAft>
              <a:buSzPts val="1800"/>
              <a:buChar char="-"/>
            </a:pPr>
            <a:r>
              <a:rPr lang="en"/>
              <a:t>Theory</a:t>
            </a:r>
            <a:endParaRPr/>
          </a:p>
          <a:p>
            <a:pPr indent="-342900" lvl="1" marL="914400" rtl="0" algn="l">
              <a:spcBef>
                <a:spcPts val="0"/>
              </a:spcBef>
              <a:spcAft>
                <a:spcPts val="0"/>
              </a:spcAft>
              <a:buSzPts val="1800"/>
              <a:buChar char="-"/>
            </a:pPr>
            <a:r>
              <a:rPr lang="en"/>
              <a:t>Implementation</a:t>
            </a:r>
            <a:endParaRPr/>
          </a:p>
          <a:p>
            <a:pPr indent="-342900" lvl="1" marL="914400" rtl="0" algn="l">
              <a:spcBef>
                <a:spcPts val="0"/>
              </a:spcBef>
              <a:spcAft>
                <a:spcPts val="0"/>
              </a:spcAft>
              <a:buSzPts val="1800"/>
              <a:buChar char="-"/>
            </a:pPr>
            <a:r>
              <a:rPr lang="en"/>
              <a:t>Results</a:t>
            </a:r>
            <a:endParaRPr/>
          </a:p>
          <a:p>
            <a:pPr indent="-342900" lvl="0" marL="457200" rtl="0" algn="l">
              <a:spcBef>
                <a:spcPts val="0"/>
              </a:spcBef>
              <a:spcAft>
                <a:spcPts val="0"/>
              </a:spcAft>
              <a:buSzPts val="1800"/>
              <a:buChar char="-"/>
            </a:pPr>
            <a:r>
              <a:t/>
            </a:r>
            <a:endParaRPr/>
          </a:p>
        </p:txBody>
      </p:sp>
      <p:sp>
        <p:nvSpPr>
          <p:cNvPr id="3858" name="Google Shape;3858;p16"/>
          <p:cNvSpPr txBox="1"/>
          <p:nvPr>
            <p:ph idx="2" type="body"/>
          </p:nvPr>
        </p:nvSpPr>
        <p:spPr>
          <a:xfrm>
            <a:off x="4156071" y="1915050"/>
            <a:ext cx="3242400" cy="30870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Conclusions</a:t>
            </a:r>
            <a:endParaRPr/>
          </a:p>
          <a:p>
            <a:pPr indent="-342900" lvl="1" marL="914400" rtl="0" algn="l">
              <a:spcBef>
                <a:spcPts val="0"/>
              </a:spcBef>
              <a:spcAft>
                <a:spcPts val="0"/>
              </a:spcAft>
              <a:buSzPts val="1800"/>
              <a:buChar char="-"/>
            </a:pPr>
            <a:r>
              <a:rPr lang="en"/>
              <a:t>Further Research</a:t>
            </a:r>
            <a:endParaRPr/>
          </a:p>
          <a:p>
            <a:pPr indent="-342900" lvl="1" marL="914400" rtl="0" algn="l">
              <a:spcBef>
                <a:spcPts val="0"/>
              </a:spcBef>
              <a:spcAft>
                <a:spcPts val="0"/>
              </a:spcAft>
              <a:buSzPts val="1800"/>
              <a:buChar char="-"/>
            </a:pPr>
            <a:r>
              <a:rPr lang="en"/>
              <a:t>Questions</a:t>
            </a:r>
            <a:endParaRPr/>
          </a:p>
          <a:p>
            <a:pPr indent="-342900" lvl="0" marL="457200" rtl="0" algn="l">
              <a:spcBef>
                <a:spcPts val="0"/>
              </a:spcBef>
              <a:spcAft>
                <a:spcPts val="0"/>
              </a:spcAft>
              <a:buSzPts val="1800"/>
              <a:buChar char="-"/>
            </a:pPr>
            <a:r>
              <a:rPr lang="en"/>
              <a:t>References</a:t>
            </a:r>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7" name="Shape 3977"/>
        <p:cNvGrpSpPr/>
        <p:nvPr/>
      </p:nvGrpSpPr>
      <p:grpSpPr>
        <a:xfrm>
          <a:off x="0" y="0"/>
          <a:ext cx="0" cy="0"/>
          <a:chOff x="0" y="0"/>
          <a:chExt cx="0" cy="0"/>
        </a:xfrm>
      </p:grpSpPr>
      <p:sp>
        <p:nvSpPr>
          <p:cNvPr id="3978" name="Google Shape;3978;p3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Partitional (</a:t>
            </a:r>
            <a:r>
              <a:rPr i="1" lang="en"/>
              <a:t>k</a:t>
            </a:r>
            <a:r>
              <a:rPr lang="en"/>
              <a:t>-means) Clustering</a:t>
            </a:r>
            <a:endParaRPr/>
          </a:p>
        </p:txBody>
      </p:sp>
      <p:sp>
        <p:nvSpPr>
          <p:cNvPr id="3979" name="Google Shape;3979;p34"/>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NP-Hard problem </a:t>
            </a:r>
            <a:endParaRPr/>
          </a:p>
          <a:p>
            <a:pPr indent="-381000" lvl="0" marL="457200" rtl="0" algn="l">
              <a:spcBef>
                <a:spcPts val="0"/>
              </a:spcBef>
              <a:spcAft>
                <a:spcPts val="0"/>
              </a:spcAft>
              <a:buSzPts val="2400"/>
              <a:buChar char="-"/>
            </a:pPr>
            <a:r>
              <a:rPr lang="en"/>
              <a:t>PSPACE-Complete Problem </a:t>
            </a:r>
            <a:endParaRPr/>
          </a:p>
          <a:p>
            <a:pPr indent="-381000" lvl="0" marL="457200" rtl="0" algn="l">
              <a:spcBef>
                <a:spcPts val="0"/>
              </a:spcBef>
              <a:spcAft>
                <a:spcPts val="0"/>
              </a:spcAft>
              <a:buSzPts val="2400"/>
              <a:buChar char="-"/>
            </a:pPr>
            <a:r>
              <a:t/>
            </a:r>
            <a:endParaRPr/>
          </a:p>
        </p:txBody>
      </p:sp>
      <p:pic>
        <p:nvPicPr>
          <p:cNvPr id="3980" name="Google Shape;3980;p34"/>
          <p:cNvPicPr preferRelativeResize="0"/>
          <p:nvPr/>
        </p:nvPicPr>
        <p:blipFill>
          <a:blip r:embed="rId3">
            <a:alphaModFix/>
          </a:blip>
          <a:stretch>
            <a:fillRect/>
          </a:stretch>
        </p:blipFill>
        <p:spPr>
          <a:xfrm>
            <a:off x="3561775" y="1826050"/>
            <a:ext cx="469750" cy="469750"/>
          </a:xfrm>
          <a:prstGeom prst="rect">
            <a:avLst/>
          </a:prstGeom>
          <a:noFill/>
          <a:ln>
            <a:noFill/>
          </a:ln>
        </p:spPr>
      </p:pic>
      <p:sp>
        <p:nvSpPr>
          <p:cNvPr id="3981" name="Google Shape;3981;p34"/>
          <p:cNvSpPr txBox="1"/>
          <p:nvPr/>
        </p:nvSpPr>
        <p:spPr>
          <a:xfrm>
            <a:off x="3947653" y="1875152"/>
            <a:ext cx="44457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 It’s pretty fast here! (but could be worst-case faster)</a:t>
            </a:r>
            <a:endParaRPr>
              <a:latin typeface="Titillium Web Light"/>
              <a:ea typeface="Titillium Web Light"/>
              <a:cs typeface="Titillium Web Light"/>
              <a:sym typeface="Titillium Web Light"/>
            </a:endParaRPr>
          </a:p>
        </p:txBody>
      </p:sp>
      <p:pic>
        <p:nvPicPr>
          <p:cNvPr id="3982" name="Google Shape;3982;p34"/>
          <p:cNvPicPr preferRelativeResize="0"/>
          <p:nvPr/>
        </p:nvPicPr>
        <p:blipFill>
          <a:blip r:embed="rId4">
            <a:alphaModFix/>
          </a:blip>
          <a:stretch>
            <a:fillRect/>
          </a:stretch>
        </p:blipFill>
        <p:spPr>
          <a:xfrm>
            <a:off x="4799825" y="2228276"/>
            <a:ext cx="469750" cy="456125"/>
          </a:xfrm>
          <a:prstGeom prst="rect">
            <a:avLst/>
          </a:prstGeom>
          <a:noFill/>
          <a:ln>
            <a:noFill/>
          </a:ln>
        </p:spPr>
      </p:pic>
      <p:sp>
        <p:nvSpPr>
          <p:cNvPr id="3983" name="Google Shape;3983;p34"/>
          <p:cNvSpPr txBox="1"/>
          <p:nvPr/>
        </p:nvSpPr>
        <p:spPr>
          <a:xfrm>
            <a:off x="5269575" y="2263300"/>
            <a:ext cx="15924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 This just sucks...</a:t>
            </a:r>
            <a:endParaRPr>
              <a:latin typeface="Titillium Web Light"/>
              <a:ea typeface="Titillium Web Light"/>
              <a:cs typeface="Titillium Web Light"/>
              <a:sym typeface="Titillium We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0"/>
                                        </p:tgtEl>
                                        <p:attrNameLst>
                                          <p:attrName>style.visibility</p:attrName>
                                        </p:attrNameLst>
                                      </p:cBhvr>
                                      <p:to>
                                        <p:strVal val="visible"/>
                                      </p:to>
                                    </p:set>
                                    <p:animEffect filter="fade" transition="in">
                                      <p:cBhvr>
                                        <p:cTn dur="1000"/>
                                        <p:tgtEl>
                                          <p:spTgt spid="3980"/>
                                        </p:tgtEl>
                                      </p:cBhvr>
                                    </p:animEffect>
                                  </p:childTnLst>
                                </p:cTn>
                              </p:par>
                              <p:par>
                                <p:cTn fill="hold" nodeType="withEffect" presetClass="entr" presetID="10" presetSubtype="0">
                                  <p:stCondLst>
                                    <p:cond delay="0"/>
                                  </p:stCondLst>
                                  <p:childTnLst>
                                    <p:set>
                                      <p:cBhvr>
                                        <p:cTn dur="1" fill="hold">
                                          <p:stCondLst>
                                            <p:cond delay="0"/>
                                          </p:stCondLst>
                                        </p:cTn>
                                        <p:tgtEl>
                                          <p:spTgt spid="3981"/>
                                        </p:tgtEl>
                                        <p:attrNameLst>
                                          <p:attrName>style.visibility</p:attrName>
                                        </p:attrNameLst>
                                      </p:cBhvr>
                                      <p:to>
                                        <p:strVal val="visible"/>
                                      </p:to>
                                    </p:set>
                                    <p:animEffect filter="fade" transition="in">
                                      <p:cBhvr>
                                        <p:cTn dur="1000"/>
                                        <p:tgtEl>
                                          <p:spTgt spid="3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2"/>
                                        </p:tgtEl>
                                        <p:attrNameLst>
                                          <p:attrName>style.visibility</p:attrName>
                                        </p:attrNameLst>
                                      </p:cBhvr>
                                      <p:to>
                                        <p:strVal val="visible"/>
                                      </p:to>
                                    </p:set>
                                    <p:animEffect filter="fade" transition="in">
                                      <p:cBhvr>
                                        <p:cTn dur="1000"/>
                                        <p:tgtEl>
                                          <p:spTgt spid="3982"/>
                                        </p:tgtEl>
                                      </p:cBhvr>
                                    </p:animEffect>
                                  </p:childTnLst>
                                </p:cTn>
                              </p:par>
                              <p:par>
                                <p:cTn fill="hold" nodeType="withEffect" presetClass="entr" presetID="10" presetSubtype="0">
                                  <p:stCondLst>
                                    <p:cond delay="0"/>
                                  </p:stCondLst>
                                  <p:childTnLst>
                                    <p:set>
                                      <p:cBhvr>
                                        <p:cTn dur="1" fill="hold">
                                          <p:stCondLst>
                                            <p:cond delay="0"/>
                                          </p:stCondLst>
                                        </p:cTn>
                                        <p:tgtEl>
                                          <p:spTgt spid="3983"/>
                                        </p:tgtEl>
                                        <p:attrNameLst>
                                          <p:attrName>style.visibility</p:attrName>
                                        </p:attrNameLst>
                                      </p:cBhvr>
                                      <p:to>
                                        <p:strVal val="visible"/>
                                      </p:to>
                                    </p:set>
                                    <p:animEffect filter="fade" transition="in">
                                      <p:cBhvr>
                                        <p:cTn dur="1000"/>
                                        <p:tgtEl>
                                          <p:spTgt spid="3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7" name="Shape 3987"/>
        <p:cNvGrpSpPr/>
        <p:nvPr/>
      </p:nvGrpSpPr>
      <p:grpSpPr>
        <a:xfrm>
          <a:off x="0" y="0"/>
          <a:ext cx="0" cy="0"/>
          <a:chOff x="0" y="0"/>
          <a:chExt cx="0" cy="0"/>
        </a:xfrm>
      </p:grpSpPr>
      <p:sp>
        <p:nvSpPr>
          <p:cNvPr id="3988" name="Google Shape;3988;p3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Partitional (</a:t>
            </a:r>
            <a:r>
              <a:rPr i="1" lang="en"/>
              <a:t>k</a:t>
            </a:r>
            <a:r>
              <a:rPr lang="en"/>
              <a:t>-means) Clustering</a:t>
            </a:r>
            <a:endParaRPr/>
          </a:p>
        </p:txBody>
      </p:sp>
      <p:pic>
        <p:nvPicPr>
          <p:cNvPr id="3989" name="Google Shape;3989;p35"/>
          <p:cNvPicPr preferRelativeResize="0"/>
          <p:nvPr/>
        </p:nvPicPr>
        <p:blipFill>
          <a:blip r:embed="rId3">
            <a:alphaModFix/>
          </a:blip>
          <a:stretch>
            <a:fillRect/>
          </a:stretch>
        </p:blipFill>
        <p:spPr>
          <a:xfrm>
            <a:off x="4305250" y="1880400"/>
            <a:ext cx="3305175" cy="2066925"/>
          </a:xfrm>
          <a:prstGeom prst="rect">
            <a:avLst/>
          </a:prstGeom>
          <a:noFill/>
          <a:ln>
            <a:noFill/>
          </a:ln>
        </p:spPr>
      </p:pic>
      <p:pic>
        <p:nvPicPr>
          <p:cNvPr id="3990" name="Google Shape;3990;p35"/>
          <p:cNvPicPr preferRelativeResize="0"/>
          <p:nvPr/>
        </p:nvPicPr>
        <p:blipFill>
          <a:blip r:embed="rId4">
            <a:alphaModFix/>
          </a:blip>
          <a:stretch>
            <a:fillRect/>
          </a:stretch>
        </p:blipFill>
        <p:spPr>
          <a:xfrm>
            <a:off x="623625" y="1629725"/>
            <a:ext cx="3241925" cy="324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4" name="Shape 3994"/>
        <p:cNvGrpSpPr/>
        <p:nvPr/>
      </p:nvGrpSpPr>
      <p:grpSpPr>
        <a:xfrm>
          <a:off x="0" y="0"/>
          <a:ext cx="0" cy="0"/>
          <a:chOff x="0" y="0"/>
          <a:chExt cx="0" cy="0"/>
        </a:xfrm>
      </p:grpSpPr>
      <p:sp>
        <p:nvSpPr>
          <p:cNvPr id="3995" name="Google Shape;3995;p3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does it work?</a:t>
            </a:r>
            <a:endParaRPr/>
          </a:p>
        </p:txBody>
      </p:sp>
      <p:sp>
        <p:nvSpPr>
          <p:cNvPr id="3996" name="Google Shape;3996;p36"/>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HMMs → identify malware type (by scoring)</a:t>
            </a:r>
            <a:endParaRPr/>
          </a:p>
          <a:p>
            <a:pPr indent="0" lvl="0" marL="0" rtl="0" algn="l">
              <a:spcBef>
                <a:spcPts val="600"/>
              </a:spcBef>
              <a:spcAft>
                <a:spcPts val="0"/>
              </a:spcAft>
              <a:buNone/>
            </a:pPr>
            <a:r>
              <a:rPr lang="en"/>
              <a:t>Clustering → group malware correctly (purity)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0000"/>
        </a:solidFill>
      </p:bgPr>
    </p:bg>
    <p:spTree>
      <p:nvGrpSpPr>
        <p:cNvPr id="4000" name="Shape 4000"/>
        <p:cNvGrpSpPr/>
        <p:nvPr/>
      </p:nvGrpSpPr>
      <p:grpSpPr>
        <a:xfrm>
          <a:off x="0" y="0"/>
          <a:ext cx="0" cy="0"/>
          <a:chOff x="0" y="0"/>
          <a:chExt cx="0" cy="0"/>
        </a:xfrm>
      </p:grpSpPr>
      <p:sp>
        <p:nvSpPr>
          <p:cNvPr id="4001" name="Google Shape;4001;p3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Hidden Markovian Models (HMMs)</a:t>
            </a:r>
            <a:endParaRPr/>
          </a:p>
        </p:txBody>
      </p:sp>
      <p:sp>
        <p:nvSpPr>
          <p:cNvPr id="4002" name="Google Shape;4002;p3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the Study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6" name="Shape 4006"/>
        <p:cNvGrpSpPr/>
        <p:nvPr/>
      </p:nvGrpSpPr>
      <p:grpSpPr>
        <a:xfrm>
          <a:off x="0" y="0"/>
          <a:ext cx="0" cy="0"/>
          <a:chOff x="0" y="0"/>
          <a:chExt cx="0" cy="0"/>
        </a:xfrm>
      </p:grpSpPr>
      <p:sp>
        <p:nvSpPr>
          <p:cNvPr id="4007" name="Google Shape;4007;p38"/>
          <p:cNvSpPr txBox="1"/>
          <p:nvPr>
            <p:ph type="title"/>
          </p:nvPr>
        </p:nvSpPr>
        <p:spPr>
          <a:xfrm>
            <a:off x="718300" y="1951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HMMs (setup)</a:t>
            </a:r>
            <a:endParaRPr/>
          </a:p>
        </p:txBody>
      </p:sp>
      <p:sp>
        <p:nvSpPr>
          <p:cNvPr id="4008" name="Google Shape;4008;p38"/>
          <p:cNvSpPr txBox="1"/>
          <p:nvPr>
            <p:ph idx="1" type="body"/>
          </p:nvPr>
        </p:nvSpPr>
        <p:spPr>
          <a:xfrm>
            <a:off x="718300" y="108150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Four compilers:GCC, MinGW, TurboC, and Clang</a:t>
            </a:r>
            <a:endParaRPr/>
          </a:p>
          <a:p>
            <a:pPr indent="-381000" lvl="0" marL="457200" rtl="0" algn="l">
              <a:spcBef>
                <a:spcPts val="0"/>
              </a:spcBef>
              <a:spcAft>
                <a:spcPts val="0"/>
              </a:spcAft>
              <a:buSzPts val="2400"/>
              <a:buChar char="●"/>
            </a:pPr>
            <a:r>
              <a:rPr lang="en"/>
              <a:t>hand-written assembly code:TASM</a:t>
            </a:r>
            <a:endParaRPr/>
          </a:p>
          <a:p>
            <a:pPr indent="-381000" lvl="0" marL="457200" rtl="0" algn="l">
              <a:spcBef>
                <a:spcPts val="0"/>
              </a:spcBef>
              <a:spcAft>
                <a:spcPts val="0"/>
              </a:spcAft>
              <a:buSzPts val="2400"/>
              <a:buChar char="●"/>
            </a:pPr>
            <a:r>
              <a:rPr lang="en"/>
              <a:t>two metamorphic malware generators:NGVCK and MWOR</a:t>
            </a:r>
            <a:endParaRPr/>
          </a:p>
        </p:txBody>
      </p:sp>
      <p:pic>
        <p:nvPicPr>
          <p:cNvPr id="4009" name="Google Shape;4009;p38"/>
          <p:cNvPicPr preferRelativeResize="0"/>
          <p:nvPr/>
        </p:nvPicPr>
        <p:blipFill>
          <a:blip r:embed="rId3">
            <a:alphaModFix/>
          </a:blip>
          <a:stretch>
            <a:fillRect/>
          </a:stretch>
        </p:blipFill>
        <p:spPr>
          <a:xfrm>
            <a:off x="5722800" y="2571746"/>
            <a:ext cx="2527225" cy="2533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3" name="Shape 4013"/>
        <p:cNvGrpSpPr/>
        <p:nvPr/>
      </p:nvGrpSpPr>
      <p:grpSpPr>
        <a:xfrm>
          <a:off x="0" y="0"/>
          <a:ext cx="0" cy="0"/>
          <a:chOff x="0" y="0"/>
          <a:chExt cx="0" cy="0"/>
        </a:xfrm>
      </p:grpSpPr>
      <p:sp>
        <p:nvSpPr>
          <p:cNvPr id="4014" name="Google Shape;4014;p3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4015" name="Google Shape;4015;p39"/>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Malicia project website</a:t>
            </a:r>
            <a:endParaRPr/>
          </a:p>
          <a:p>
            <a:pPr indent="-381000" lvl="0" marL="457200" rtl="0" algn="l">
              <a:spcBef>
                <a:spcPts val="0"/>
              </a:spcBef>
              <a:spcAft>
                <a:spcPts val="0"/>
              </a:spcAft>
              <a:buSzPts val="2400"/>
              <a:buChar char="▪"/>
            </a:pPr>
            <a:r>
              <a:rPr lang="en"/>
              <a:t>8119 files with specified family type</a:t>
            </a:r>
            <a:endParaRPr/>
          </a:p>
          <a:p>
            <a:pPr indent="-381000" lvl="0" marL="457200" rtl="0" algn="l">
              <a:spcBef>
                <a:spcPts val="0"/>
              </a:spcBef>
              <a:spcAft>
                <a:spcPts val="0"/>
              </a:spcAft>
              <a:buSzPts val="2400"/>
              <a:buChar char="▪"/>
            </a:pPr>
            <a:r>
              <a:t/>
            </a:r>
            <a:endParaRPr/>
          </a:p>
        </p:txBody>
      </p:sp>
      <p:pic>
        <p:nvPicPr>
          <p:cNvPr id="4016" name="Google Shape;4016;p39"/>
          <p:cNvPicPr preferRelativeResize="0"/>
          <p:nvPr/>
        </p:nvPicPr>
        <p:blipFill>
          <a:blip r:embed="rId3">
            <a:alphaModFix/>
          </a:blip>
          <a:stretch>
            <a:fillRect/>
          </a:stretch>
        </p:blipFill>
        <p:spPr>
          <a:xfrm>
            <a:off x="6430801" y="0"/>
            <a:ext cx="2075448"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0" name="Shape 4020"/>
        <p:cNvGrpSpPr/>
        <p:nvPr/>
      </p:nvGrpSpPr>
      <p:grpSpPr>
        <a:xfrm>
          <a:off x="0" y="0"/>
          <a:ext cx="0" cy="0"/>
          <a:chOff x="0" y="0"/>
          <a:chExt cx="0" cy="0"/>
        </a:xfrm>
      </p:grpSpPr>
      <p:sp>
        <p:nvSpPr>
          <p:cNvPr id="4021" name="Google Shape;4021;p40"/>
          <p:cNvSpPr txBox="1"/>
          <p:nvPr>
            <p:ph type="title"/>
          </p:nvPr>
        </p:nvSpPr>
        <p:spPr>
          <a:xfrm>
            <a:off x="718300" y="1074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Scoring</a:t>
            </a:r>
            <a:endParaRPr/>
          </a:p>
        </p:txBody>
      </p:sp>
      <p:sp>
        <p:nvSpPr>
          <p:cNvPr id="4022" name="Google Shape;4022;p40"/>
          <p:cNvSpPr txBox="1"/>
          <p:nvPr>
            <p:ph idx="1" type="body"/>
          </p:nvPr>
        </p:nvSpPr>
        <p:spPr>
          <a:xfrm>
            <a:off x="718300" y="306770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Normalize the score: log likelihood per opcode(LLPO) score</a:t>
            </a:r>
            <a:endParaRPr/>
          </a:p>
        </p:txBody>
      </p:sp>
      <p:pic>
        <p:nvPicPr>
          <p:cNvPr id="4023" name="Google Shape;4023;p40"/>
          <p:cNvPicPr preferRelativeResize="0"/>
          <p:nvPr/>
        </p:nvPicPr>
        <p:blipFill>
          <a:blip r:embed="rId3">
            <a:alphaModFix/>
          </a:blip>
          <a:stretch>
            <a:fillRect/>
          </a:stretch>
        </p:blipFill>
        <p:spPr>
          <a:xfrm>
            <a:off x="456400" y="964796"/>
            <a:ext cx="7479399" cy="22221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7" name="Shape 4027"/>
        <p:cNvGrpSpPr/>
        <p:nvPr/>
      </p:nvGrpSpPr>
      <p:grpSpPr>
        <a:xfrm>
          <a:off x="0" y="0"/>
          <a:ext cx="0" cy="0"/>
          <a:chOff x="0" y="0"/>
          <a:chExt cx="0" cy="0"/>
        </a:xfrm>
      </p:grpSpPr>
      <p:sp>
        <p:nvSpPr>
          <p:cNvPr id="4028" name="Google Shape;4028;p4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k</a:t>
            </a:r>
            <a:r>
              <a:rPr lang="en"/>
              <a:t>-means Clustering</a:t>
            </a:r>
            <a:endParaRPr/>
          </a:p>
        </p:txBody>
      </p:sp>
      <p:sp>
        <p:nvSpPr>
          <p:cNvPr id="4029" name="Google Shape;4029;p41"/>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7-tuple of scores</a:t>
            </a:r>
            <a:endParaRPr/>
          </a:p>
          <a:p>
            <a:pPr indent="-381000" lvl="0" marL="457200" rtl="0" algn="l">
              <a:spcBef>
                <a:spcPts val="0"/>
              </a:spcBef>
              <a:spcAft>
                <a:spcPts val="0"/>
              </a:spcAft>
              <a:buSzPts val="2400"/>
              <a:buChar char="●"/>
            </a:pPr>
            <a:r>
              <a:rPr lang="en"/>
              <a:t>k=2 to 15</a:t>
            </a:r>
            <a:endParaRPr/>
          </a:p>
          <a:p>
            <a:pPr indent="-381000" lvl="0" marL="457200" rtl="0" algn="l">
              <a:spcBef>
                <a:spcPts val="0"/>
              </a:spcBef>
              <a:spcAft>
                <a:spcPts val="0"/>
              </a:spcAft>
              <a:buSzPts val="2400"/>
              <a:buChar char="●"/>
            </a:pPr>
            <a:r>
              <a:rPr lang="en"/>
              <a:t>initial centroids setup: </a:t>
            </a:r>
            <a:endParaRPr/>
          </a:p>
          <a:p>
            <a:pPr indent="-381000" lvl="0" marL="457200" rtl="0" algn="l">
              <a:spcBef>
                <a:spcPts val="0"/>
              </a:spcBef>
              <a:spcAft>
                <a:spcPts val="0"/>
              </a:spcAft>
              <a:buSzPts val="2400"/>
              <a:buChar char="-"/>
            </a:pPr>
            <a:r>
              <a:t/>
            </a:r>
            <a:endParaRPr/>
          </a:p>
        </p:txBody>
      </p:sp>
      <p:pic>
        <p:nvPicPr>
          <p:cNvPr id="4030" name="Google Shape;4030;p41"/>
          <p:cNvPicPr preferRelativeResize="0"/>
          <p:nvPr/>
        </p:nvPicPr>
        <p:blipFill>
          <a:blip r:embed="rId3">
            <a:alphaModFix/>
          </a:blip>
          <a:stretch>
            <a:fillRect/>
          </a:stretch>
        </p:blipFill>
        <p:spPr>
          <a:xfrm>
            <a:off x="4204688" y="2470125"/>
            <a:ext cx="2314575" cy="80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4" name="Shape 4034"/>
        <p:cNvGrpSpPr/>
        <p:nvPr/>
      </p:nvGrpSpPr>
      <p:grpSpPr>
        <a:xfrm>
          <a:off x="0" y="0"/>
          <a:ext cx="0" cy="0"/>
          <a:chOff x="0" y="0"/>
          <a:chExt cx="0" cy="0"/>
        </a:xfrm>
      </p:grpSpPr>
      <p:sp>
        <p:nvSpPr>
          <p:cNvPr id="4035" name="Google Shape;4035;p4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Stacked Column charts(clustering)</a:t>
            </a:r>
            <a:endParaRPr/>
          </a:p>
        </p:txBody>
      </p:sp>
      <p:pic>
        <p:nvPicPr>
          <p:cNvPr id="4036" name="Google Shape;4036;p42"/>
          <p:cNvPicPr preferRelativeResize="0"/>
          <p:nvPr/>
        </p:nvPicPr>
        <p:blipFill>
          <a:blip r:embed="rId3">
            <a:alphaModFix/>
          </a:blip>
          <a:stretch>
            <a:fillRect/>
          </a:stretch>
        </p:blipFill>
        <p:spPr>
          <a:xfrm>
            <a:off x="139768" y="1694025"/>
            <a:ext cx="4712936" cy="2419350"/>
          </a:xfrm>
          <a:prstGeom prst="rect">
            <a:avLst/>
          </a:prstGeom>
          <a:noFill/>
          <a:ln>
            <a:noFill/>
          </a:ln>
        </p:spPr>
      </p:pic>
      <p:pic>
        <p:nvPicPr>
          <p:cNvPr id="4037" name="Google Shape;4037;p42"/>
          <p:cNvPicPr preferRelativeResize="0"/>
          <p:nvPr/>
        </p:nvPicPr>
        <p:blipFill>
          <a:blip r:embed="rId4">
            <a:alphaModFix/>
          </a:blip>
          <a:stretch>
            <a:fillRect/>
          </a:stretch>
        </p:blipFill>
        <p:spPr>
          <a:xfrm>
            <a:off x="4852700" y="1827800"/>
            <a:ext cx="4200351" cy="2151800"/>
          </a:xfrm>
          <a:prstGeom prst="rect">
            <a:avLst/>
          </a:prstGeom>
          <a:noFill/>
          <a:ln>
            <a:noFill/>
          </a:ln>
        </p:spPr>
      </p:pic>
      <p:sp>
        <p:nvSpPr>
          <p:cNvPr id="4038" name="Google Shape;4038;p42"/>
          <p:cNvSpPr txBox="1"/>
          <p:nvPr/>
        </p:nvSpPr>
        <p:spPr>
          <a:xfrm>
            <a:off x="825075" y="4300875"/>
            <a:ext cx="23874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tillium Web"/>
                <a:ea typeface="Titillium Web"/>
                <a:cs typeface="Titillium Web"/>
                <a:sym typeface="Titillium Web"/>
              </a:rPr>
              <a:t>k=4</a:t>
            </a:r>
            <a:endParaRPr b="1">
              <a:latin typeface="Titillium Web"/>
              <a:ea typeface="Titillium Web"/>
              <a:cs typeface="Titillium Web"/>
              <a:sym typeface="Titillium Web"/>
            </a:endParaRPr>
          </a:p>
        </p:txBody>
      </p:sp>
      <p:sp>
        <p:nvSpPr>
          <p:cNvPr id="4039" name="Google Shape;4039;p42"/>
          <p:cNvSpPr txBox="1"/>
          <p:nvPr/>
        </p:nvSpPr>
        <p:spPr>
          <a:xfrm>
            <a:off x="6477650" y="4248225"/>
            <a:ext cx="13341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tillium Web"/>
                <a:ea typeface="Titillium Web"/>
                <a:cs typeface="Titillium Web"/>
                <a:sym typeface="Titillium Web"/>
              </a:rPr>
              <a:t>k=15</a:t>
            </a:r>
            <a:endParaRPr b="1">
              <a:latin typeface="Titillium Web"/>
              <a:ea typeface="Titillium Web"/>
              <a:cs typeface="Titillium Web"/>
              <a:sym typeface="Titillium We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0000"/>
        </a:solidFill>
      </p:bgPr>
    </p:bg>
    <p:spTree>
      <p:nvGrpSpPr>
        <p:cNvPr id="4043" name="Shape 4043"/>
        <p:cNvGrpSpPr/>
        <p:nvPr/>
      </p:nvGrpSpPr>
      <p:grpSpPr>
        <a:xfrm>
          <a:off x="0" y="0"/>
          <a:ext cx="0" cy="0"/>
          <a:chOff x="0" y="0"/>
          <a:chExt cx="0" cy="0"/>
        </a:xfrm>
      </p:grpSpPr>
      <p:sp>
        <p:nvSpPr>
          <p:cNvPr id="4044" name="Google Shape;4044;p4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Hidden Markovian Models (HMMs)</a:t>
            </a:r>
            <a:endParaRPr/>
          </a:p>
        </p:txBody>
      </p:sp>
      <p:sp>
        <p:nvSpPr>
          <p:cNvPr id="4045" name="Google Shape;4045;p4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4EA7"/>
        </a:solidFill>
      </p:bgPr>
    </p:bg>
    <p:spTree>
      <p:nvGrpSpPr>
        <p:cNvPr id="3862" name="Shape 3862"/>
        <p:cNvGrpSpPr/>
        <p:nvPr/>
      </p:nvGrpSpPr>
      <p:grpSpPr>
        <a:xfrm>
          <a:off x="0" y="0"/>
          <a:ext cx="0" cy="0"/>
          <a:chOff x="0" y="0"/>
          <a:chExt cx="0" cy="0"/>
        </a:xfrm>
      </p:grpSpPr>
      <p:sp>
        <p:nvSpPr>
          <p:cNvPr id="3863" name="Google Shape;3863;p1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864" name="Google Shape;3864;p1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Malware Classification Methods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9" name="Shape 4049"/>
        <p:cNvGrpSpPr/>
        <p:nvPr/>
      </p:nvGrpSpPr>
      <p:grpSpPr>
        <a:xfrm>
          <a:off x="0" y="0"/>
          <a:ext cx="0" cy="0"/>
          <a:chOff x="0" y="0"/>
          <a:chExt cx="0" cy="0"/>
        </a:xfrm>
      </p:grpSpPr>
      <p:sp>
        <p:nvSpPr>
          <p:cNvPr id="4050" name="Google Shape;4050;p4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Classification and clustering</a:t>
            </a:r>
            <a:endParaRPr/>
          </a:p>
        </p:txBody>
      </p:sp>
      <p:sp>
        <p:nvSpPr>
          <p:cNvPr id="4051" name="Google Shape;4051;p44"/>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a:t>
            </a:r>
            <a:r>
              <a:rPr lang="en"/>
              <a:t>hree dominant families:Winwebsec, Zbot, and Zeroaccess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5" name="Shape 4055"/>
        <p:cNvGrpSpPr/>
        <p:nvPr/>
      </p:nvGrpSpPr>
      <p:grpSpPr>
        <a:xfrm>
          <a:off x="0" y="0"/>
          <a:ext cx="0" cy="0"/>
          <a:chOff x="0" y="0"/>
          <a:chExt cx="0" cy="0"/>
        </a:xfrm>
      </p:grpSpPr>
      <p:sp>
        <p:nvSpPr>
          <p:cNvPr id="4056" name="Google Shape;4056;p4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Scoring</a:t>
            </a:r>
            <a:endParaRPr/>
          </a:p>
        </p:txBody>
      </p:sp>
      <p:sp>
        <p:nvSpPr>
          <p:cNvPr id="4057" name="Google Shape;4057;p4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Average silhouette coefficient</a:t>
            </a:r>
            <a:endParaRPr/>
          </a:p>
          <a:p>
            <a:pPr indent="-381000" lvl="0" marL="457200" rtl="0" algn="l">
              <a:spcBef>
                <a:spcPts val="0"/>
              </a:spcBef>
              <a:spcAft>
                <a:spcPts val="0"/>
              </a:spcAft>
              <a:buSzPts val="2400"/>
              <a:buChar char="▪"/>
            </a:pPr>
            <a:r>
              <a:rPr lang="en"/>
              <a:t>Scoring function:</a:t>
            </a:r>
            <a:endParaRPr/>
          </a:p>
        </p:txBody>
      </p:sp>
      <p:pic>
        <p:nvPicPr>
          <p:cNvPr id="4058" name="Google Shape;4058;p45"/>
          <p:cNvPicPr preferRelativeResize="0"/>
          <p:nvPr/>
        </p:nvPicPr>
        <p:blipFill>
          <a:blip r:embed="rId3">
            <a:alphaModFix/>
          </a:blip>
          <a:stretch>
            <a:fillRect/>
          </a:stretch>
        </p:blipFill>
        <p:spPr>
          <a:xfrm>
            <a:off x="5270310" y="0"/>
            <a:ext cx="2849981" cy="5143500"/>
          </a:xfrm>
          <a:prstGeom prst="rect">
            <a:avLst/>
          </a:prstGeom>
          <a:noFill/>
          <a:ln>
            <a:noFill/>
          </a:ln>
        </p:spPr>
      </p:pic>
      <p:pic>
        <p:nvPicPr>
          <p:cNvPr id="4059" name="Google Shape;4059;p45"/>
          <p:cNvPicPr preferRelativeResize="0"/>
          <p:nvPr/>
        </p:nvPicPr>
        <p:blipFill>
          <a:blip r:embed="rId4">
            <a:alphaModFix/>
          </a:blip>
          <a:stretch>
            <a:fillRect/>
          </a:stretch>
        </p:blipFill>
        <p:spPr>
          <a:xfrm>
            <a:off x="1488600" y="2773100"/>
            <a:ext cx="2638425" cy="400050"/>
          </a:xfrm>
          <a:prstGeom prst="rect">
            <a:avLst/>
          </a:prstGeom>
          <a:noFill/>
          <a:ln>
            <a:noFill/>
          </a:ln>
        </p:spPr>
      </p:pic>
      <p:pic>
        <p:nvPicPr>
          <p:cNvPr id="4060" name="Google Shape;4060;p45"/>
          <p:cNvPicPr preferRelativeResize="0"/>
          <p:nvPr/>
        </p:nvPicPr>
        <p:blipFill>
          <a:blip r:embed="rId5">
            <a:alphaModFix/>
          </a:blip>
          <a:stretch>
            <a:fillRect/>
          </a:stretch>
        </p:blipFill>
        <p:spPr>
          <a:xfrm>
            <a:off x="1836400" y="3300750"/>
            <a:ext cx="1714500" cy="371475"/>
          </a:xfrm>
          <a:prstGeom prst="rect">
            <a:avLst/>
          </a:prstGeom>
          <a:noFill/>
          <a:ln>
            <a:noFill/>
          </a:ln>
        </p:spPr>
      </p:pic>
      <p:pic>
        <p:nvPicPr>
          <p:cNvPr id="4061" name="Google Shape;4061;p45"/>
          <p:cNvPicPr preferRelativeResize="0"/>
          <p:nvPr/>
        </p:nvPicPr>
        <p:blipFill>
          <a:blip r:embed="rId6">
            <a:alphaModFix/>
          </a:blip>
          <a:stretch>
            <a:fillRect/>
          </a:stretch>
        </p:blipFill>
        <p:spPr>
          <a:xfrm>
            <a:off x="1783863" y="3799825"/>
            <a:ext cx="2047875" cy="76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5" name="Shape 4065"/>
        <p:cNvGrpSpPr/>
        <p:nvPr/>
      </p:nvGrpSpPr>
      <p:grpSpPr>
        <a:xfrm>
          <a:off x="0" y="0"/>
          <a:ext cx="0" cy="0"/>
          <a:chOff x="0" y="0"/>
          <a:chExt cx="0" cy="0"/>
        </a:xfrm>
      </p:grpSpPr>
      <p:sp>
        <p:nvSpPr>
          <p:cNvPr id="4066" name="Google Shape;4066;p46"/>
          <p:cNvSpPr txBox="1"/>
          <p:nvPr>
            <p:ph type="title"/>
          </p:nvPr>
        </p:nvSpPr>
        <p:spPr>
          <a:xfrm>
            <a:off x="846425" y="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Score scatterplots</a:t>
            </a:r>
            <a:endParaRPr/>
          </a:p>
        </p:txBody>
      </p:sp>
      <p:pic>
        <p:nvPicPr>
          <p:cNvPr id="4067" name="Google Shape;4067;p46"/>
          <p:cNvPicPr preferRelativeResize="0"/>
          <p:nvPr/>
        </p:nvPicPr>
        <p:blipFill>
          <a:blip r:embed="rId3">
            <a:alphaModFix/>
          </a:blip>
          <a:stretch>
            <a:fillRect/>
          </a:stretch>
        </p:blipFill>
        <p:spPr>
          <a:xfrm>
            <a:off x="1052563" y="768775"/>
            <a:ext cx="6092575" cy="4374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1" name="Shape 4071"/>
        <p:cNvGrpSpPr/>
        <p:nvPr/>
      </p:nvGrpSpPr>
      <p:grpSpPr>
        <a:xfrm>
          <a:off x="0" y="0"/>
          <a:ext cx="0" cy="0"/>
          <a:chOff x="0" y="0"/>
          <a:chExt cx="0" cy="0"/>
        </a:xfrm>
      </p:grpSpPr>
      <p:pic>
        <p:nvPicPr>
          <p:cNvPr id="4072" name="Google Shape;4072;p47"/>
          <p:cNvPicPr preferRelativeResize="0"/>
          <p:nvPr/>
        </p:nvPicPr>
        <p:blipFill>
          <a:blip r:embed="rId3">
            <a:alphaModFix/>
          </a:blip>
          <a:stretch>
            <a:fillRect/>
          </a:stretch>
        </p:blipFill>
        <p:spPr>
          <a:xfrm>
            <a:off x="1647500" y="795300"/>
            <a:ext cx="5511600" cy="4304550"/>
          </a:xfrm>
          <a:prstGeom prst="rect">
            <a:avLst/>
          </a:prstGeom>
          <a:noFill/>
          <a:ln>
            <a:noFill/>
          </a:ln>
        </p:spPr>
      </p:pic>
      <p:sp>
        <p:nvSpPr>
          <p:cNvPr id="4073" name="Google Shape;4073;p47"/>
          <p:cNvSpPr txBox="1"/>
          <p:nvPr>
            <p:ph type="title"/>
          </p:nvPr>
        </p:nvSpPr>
        <p:spPr>
          <a:xfrm>
            <a:off x="773225" y="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ROC Curves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7" name="Shape 4077"/>
        <p:cNvGrpSpPr/>
        <p:nvPr/>
      </p:nvGrpSpPr>
      <p:grpSpPr>
        <a:xfrm>
          <a:off x="0" y="0"/>
          <a:ext cx="0" cy="0"/>
          <a:chOff x="0" y="0"/>
          <a:chExt cx="0" cy="0"/>
        </a:xfrm>
      </p:grpSpPr>
      <p:sp>
        <p:nvSpPr>
          <p:cNvPr id="4078" name="Google Shape;4078;p48"/>
          <p:cNvSpPr txBox="1"/>
          <p:nvPr>
            <p:ph type="title"/>
          </p:nvPr>
        </p:nvSpPr>
        <p:spPr>
          <a:xfrm>
            <a:off x="718300" y="1902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score</a:t>
            </a:r>
            <a:endParaRPr/>
          </a:p>
        </p:txBody>
      </p:sp>
      <p:pic>
        <p:nvPicPr>
          <p:cNvPr id="4079" name="Google Shape;4079;p48"/>
          <p:cNvPicPr preferRelativeResize="0"/>
          <p:nvPr/>
        </p:nvPicPr>
        <p:blipFill>
          <a:blip r:embed="rId3">
            <a:alphaModFix/>
          </a:blip>
          <a:stretch>
            <a:fillRect/>
          </a:stretch>
        </p:blipFill>
        <p:spPr>
          <a:xfrm>
            <a:off x="3693350" y="638175"/>
            <a:ext cx="4210050" cy="3867150"/>
          </a:xfrm>
          <a:prstGeom prst="rect">
            <a:avLst/>
          </a:prstGeom>
          <a:noFill/>
          <a:ln>
            <a:noFill/>
          </a:ln>
        </p:spPr>
      </p:pic>
      <p:pic>
        <p:nvPicPr>
          <p:cNvPr id="4080" name="Google Shape;4080;p48"/>
          <p:cNvPicPr preferRelativeResize="0"/>
          <p:nvPr/>
        </p:nvPicPr>
        <p:blipFill>
          <a:blip r:embed="rId4">
            <a:alphaModFix/>
          </a:blip>
          <a:stretch>
            <a:fillRect/>
          </a:stretch>
        </p:blipFill>
        <p:spPr>
          <a:xfrm>
            <a:off x="840050" y="1910975"/>
            <a:ext cx="2601141" cy="514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4" name="Shape 4084"/>
        <p:cNvGrpSpPr/>
        <p:nvPr/>
      </p:nvGrpSpPr>
      <p:grpSpPr>
        <a:xfrm>
          <a:off x="0" y="0"/>
          <a:ext cx="0" cy="0"/>
          <a:chOff x="0" y="0"/>
          <a:chExt cx="0" cy="0"/>
        </a:xfrm>
      </p:grpSpPr>
      <p:sp>
        <p:nvSpPr>
          <p:cNvPr id="4085" name="Google Shape;4085;p4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Heatmap</a:t>
            </a:r>
            <a:endParaRPr/>
          </a:p>
        </p:txBody>
      </p:sp>
      <p:sp>
        <p:nvSpPr>
          <p:cNvPr id="4086" name="Google Shape;4086;p49"/>
          <p:cNvSpPr/>
          <p:nvPr/>
        </p:nvSpPr>
        <p:spPr>
          <a:xfrm>
            <a:off x="0" y="1441250"/>
            <a:ext cx="8985600" cy="288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7" name="Google Shape;4087;p49"/>
          <p:cNvPicPr preferRelativeResize="0"/>
          <p:nvPr/>
        </p:nvPicPr>
        <p:blipFill>
          <a:blip r:embed="rId3">
            <a:alphaModFix/>
          </a:blip>
          <a:stretch>
            <a:fillRect/>
          </a:stretch>
        </p:blipFill>
        <p:spPr>
          <a:xfrm>
            <a:off x="76200" y="2498655"/>
            <a:ext cx="8839198" cy="1273136"/>
          </a:xfrm>
          <a:prstGeom prst="rect">
            <a:avLst/>
          </a:prstGeom>
          <a:noFill/>
          <a:ln>
            <a:noFill/>
          </a:ln>
        </p:spPr>
      </p:pic>
      <p:grpSp>
        <p:nvGrpSpPr>
          <p:cNvPr id="4088" name="Google Shape;4088;p49"/>
          <p:cNvGrpSpPr/>
          <p:nvPr/>
        </p:nvGrpSpPr>
        <p:grpSpPr>
          <a:xfrm>
            <a:off x="0" y="1423875"/>
            <a:ext cx="8915401" cy="717300"/>
            <a:chOff x="0" y="1423875"/>
            <a:chExt cx="8915401" cy="717300"/>
          </a:xfrm>
        </p:grpSpPr>
        <p:pic>
          <p:nvPicPr>
            <p:cNvPr id="4089" name="Google Shape;4089;p49"/>
            <p:cNvPicPr preferRelativeResize="0"/>
            <p:nvPr/>
          </p:nvPicPr>
          <p:blipFill rotWithShape="1">
            <a:blip r:embed="rId4">
              <a:alphaModFix/>
            </a:blip>
            <a:srcRect b="0" l="7955" r="920" t="0"/>
            <a:stretch/>
          </p:blipFill>
          <p:spPr>
            <a:xfrm>
              <a:off x="622800" y="1711425"/>
              <a:ext cx="8292601" cy="191900"/>
            </a:xfrm>
            <a:prstGeom prst="rect">
              <a:avLst/>
            </a:prstGeom>
            <a:noFill/>
            <a:ln>
              <a:noFill/>
            </a:ln>
          </p:spPr>
        </p:pic>
        <p:sp>
          <p:nvSpPr>
            <p:cNvPr id="4090" name="Google Shape;4090;p49"/>
            <p:cNvSpPr txBox="1"/>
            <p:nvPr/>
          </p:nvSpPr>
          <p:spPr>
            <a:xfrm>
              <a:off x="0" y="1500075"/>
              <a:ext cx="6228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GCC, TASM, MWOR</a:t>
              </a:r>
              <a:endParaRPr sz="1000">
                <a:latin typeface="Times New Roman"/>
                <a:ea typeface="Times New Roman"/>
                <a:cs typeface="Times New Roman"/>
                <a:sym typeface="Times New Roman"/>
              </a:endParaRPr>
            </a:p>
          </p:txBody>
        </p:sp>
        <p:sp>
          <p:nvSpPr>
            <p:cNvPr id="4091" name="Google Shape;4091;p49"/>
            <p:cNvSpPr txBox="1"/>
            <p:nvPr/>
          </p:nvSpPr>
          <p:spPr>
            <a:xfrm>
              <a:off x="7823175" y="1423875"/>
              <a:ext cx="6228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Titillium Web"/>
                  <a:ea typeface="Titillium Web"/>
                  <a:cs typeface="Titillium Web"/>
                  <a:sym typeface="Titillium Web"/>
                </a:rPr>
                <a:t>MAX</a:t>
              </a:r>
              <a:endParaRPr b="1">
                <a:solidFill>
                  <a:srgbClr val="FF0000"/>
                </a:solidFill>
                <a:latin typeface="Titillium Web"/>
                <a:ea typeface="Titillium Web"/>
                <a:cs typeface="Titillium Web"/>
                <a:sym typeface="Titillium Web"/>
              </a:endParaRPr>
            </a:p>
          </p:txBody>
        </p:sp>
      </p:grpSp>
      <p:pic>
        <p:nvPicPr>
          <p:cNvPr id="4092" name="Google Shape;4092;p49"/>
          <p:cNvPicPr preferRelativeResize="0"/>
          <p:nvPr/>
        </p:nvPicPr>
        <p:blipFill>
          <a:blip r:embed="rId5">
            <a:alphaModFix/>
          </a:blip>
          <a:stretch>
            <a:fillRect/>
          </a:stretch>
        </p:blipFill>
        <p:spPr>
          <a:xfrm>
            <a:off x="73200" y="2114550"/>
            <a:ext cx="8839199" cy="192833"/>
          </a:xfrm>
          <a:prstGeom prst="rect">
            <a:avLst/>
          </a:prstGeom>
          <a:noFill/>
          <a:ln>
            <a:noFill/>
          </a:ln>
        </p:spPr>
      </p:pic>
      <p:pic>
        <p:nvPicPr>
          <p:cNvPr id="4093" name="Google Shape;4093;p49"/>
          <p:cNvPicPr preferRelativeResize="0"/>
          <p:nvPr/>
        </p:nvPicPr>
        <p:blipFill>
          <a:blip r:embed="rId6">
            <a:alphaModFix/>
          </a:blip>
          <a:stretch>
            <a:fillRect/>
          </a:stretch>
        </p:blipFill>
        <p:spPr>
          <a:xfrm>
            <a:off x="73200" y="3893650"/>
            <a:ext cx="8839200" cy="2173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8"/>
                                        </p:tgtEl>
                                        <p:attrNameLst>
                                          <p:attrName>style.visibility</p:attrName>
                                        </p:attrNameLst>
                                      </p:cBhvr>
                                      <p:to>
                                        <p:strVal val="visible"/>
                                      </p:to>
                                    </p:set>
                                    <p:animEffect filter="fade" transition="in">
                                      <p:cBhvr>
                                        <p:cTn dur="1000"/>
                                        <p:tgtEl>
                                          <p:spTgt spid="4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2"/>
                                        </p:tgtEl>
                                        <p:attrNameLst>
                                          <p:attrName>style.visibility</p:attrName>
                                        </p:attrNameLst>
                                      </p:cBhvr>
                                      <p:to>
                                        <p:strVal val="visible"/>
                                      </p:to>
                                    </p:set>
                                    <p:animEffect filter="fade" transition="in">
                                      <p:cBhvr>
                                        <p:cTn dur="1000"/>
                                        <p:tgtEl>
                                          <p:spTgt spid="4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7"/>
                                        </p:tgtEl>
                                        <p:attrNameLst>
                                          <p:attrName>style.visibility</p:attrName>
                                        </p:attrNameLst>
                                      </p:cBhvr>
                                      <p:to>
                                        <p:strVal val="visible"/>
                                      </p:to>
                                    </p:set>
                                    <p:animEffect filter="fade" transition="in">
                                      <p:cBhvr>
                                        <p:cTn dur="1000"/>
                                        <p:tgtEl>
                                          <p:spTgt spid="40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3"/>
                                        </p:tgtEl>
                                        <p:attrNameLst>
                                          <p:attrName>style.visibility</p:attrName>
                                        </p:attrNameLst>
                                      </p:cBhvr>
                                      <p:to>
                                        <p:strVal val="visible"/>
                                      </p:to>
                                    </p:set>
                                    <p:animEffect filter="fade" transition="in">
                                      <p:cBhvr>
                                        <p:cTn dur="1000"/>
                                        <p:tgtEl>
                                          <p:spTgt spid="4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4097" name="Shape 4097"/>
        <p:cNvGrpSpPr/>
        <p:nvPr/>
      </p:nvGrpSpPr>
      <p:grpSpPr>
        <a:xfrm>
          <a:off x="0" y="0"/>
          <a:ext cx="0" cy="0"/>
          <a:chOff x="0" y="0"/>
          <a:chExt cx="0" cy="0"/>
        </a:xfrm>
      </p:grpSpPr>
      <p:sp>
        <p:nvSpPr>
          <p:cNvPr id="4098" name="Google Shape;4098;p50"/>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Conclusions</a:t>
            </a:r>
            <a:endParaRPr>
              <a:solidFill>
                <a:srgbClr val="000000"/>
              </a:solidFill>
            </a:endParaRPr>
          </a:p>
        </p:txBody>
      </p:sp>
      <p:sp>
        <p:nvSpPr>
          <p:cNvPr id="4099" name="Google Shape;4099;p50"/>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Technique Effectiveness</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3" name="Shape 4103"/>
        <p:cNvGrpSpPr/>
        <p:nvPr/>
      </p:nvGrpSpPr>
      <p:grpSpPr>
        <a:xfrm>
          <a:off x="0" y="0"/>
          <a:ext cx="0" cy="0"/>
          <a:chOff x="0" y="0"/>
          <a:chExt cx="0" cy="0"/>
        </a:xfrm>
      </p:grpSpPr>
      <p:sp>
        <p:nvSpPr>
          <p:cNvPr id="4104" name="Google Shape;4104;p5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 of HMM Clustering</a:t>
            </a:r>
            <a:endParaRPr/>
          </a:p>
        </p:txBody>
      </p:sp>
      <p:sp>
        <p:nvSpPr>
          <p:cNvPr id="4105" name="Google Shape;4105;p51"/>
          <p:cNvSpPr txBox="1"/>
          <p:nvPr>
            <p:ph idx="1" type="body"/>
          </p:nvPr>
        </p:nvSpPr>
        <p:spPr>
          <a:xfrm>
            <a:off x="718300" y="1739900"/>
            <a:ext cx="6761100" cy="298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Classification is not standardized today</a:t>
            </a:r>
            <a:endParaRPr/>
          </a:p>
          <a:p>
            <a:pPr indent="-381000" lvl="0" marL="457200" rtl="0" algn="l">
              <a:spcBef>
                <a:spcPts val="0"/>
              </a:spcBef>
              <a:spcAft>
                <a:spcPts val="0"/>
              </a:spcAft>
              <a:buSzPts val="2400"/>
              <a:buChar char="-"/>
            </a:pPr>
            <a:r>
              <a:rPr lang="en"/>
              <a:t>Malware can be classified in broad categories</a:t>
            </a:r>
            <a:endParaRPr/>
          </a:p>
          <a:p>
            <a:pPr indent="-381000" lvl="0" marL="457200" rtl="0" algn="l">
              <a:spcBef>
                <a:spcPts val="0"/>
              </a:spcBef>
              <a:spcAft>
                <a:spcPts val="0"/>
              </a:spcAft>
              <a:buSzPts val="2400"/>
              <a:buChar char="-"/>
            </a:pPr>
            <a:r>
              <a:rPr lang="en"/>
              <a:t>Rapid clustering can adapt well for new malware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4109" name="Shape 4109"/>
        <p:cNvGrpSpPr/>
        <p:nvPr/>
      </p:nvGrpSpPr>
      <p:grpSpPr>
        <a:xfrm>
          <a:off x="0" y="0"/>
          <a:ext cx="0" cy="0"/>
          <a:chOff x="0" y="0"/>
          <a:chExt cx="0" cy="0"/>
        </a:xfrm>
      </p:grpSpPr>
      <p:sp>
        <p:nvSpPr>
          <p:cNvPr id="4110" name="Google Shape;4110;p52"/>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Conclusions</a:t>
            </a:r>
            <a:endParaRPr>
              <a:solidFill>
                <a:srgbClr val="000000"/>
              </a:solidFill>
            </a:endParaRPr>
          </a:p>
        </p:txBody>
      </p:sp>
      <p:sp>
        <p:nvSpPr>
          <p:cNvPr id="4111" name="Google Shape;4111;p52"/>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Further Research</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5" name="Shape 4115"/>
        <p:cNvGrpSpPr/>
        <p:nvPr/>
      </p:nvGrpSpPr>
      <p:grpSpPr>
        <a:xfrm>
          <a:off x="0" y="0"/>
          <a:ext cx="0" cy="0"/>
          <a:chOff x="0" y="0"/>
          <a:chExt cx="0" cy="0"/>
        </a:xfrm>
      </p:grpSpPr>
      <p:sp>
        <p:nvSpPr>
          <p:cNvPr id="4116" name="Google Shape;4116;p5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4117" name="Google Shape;4117;p53"/>
          <p:cNvSpPr txBox="1"/>
          <p:nvPr>
            <p:ph idx="1" type="body"/>
          </p:nvPr>
        </p:nvSpPr>
        <p:spPr>
          <a:xfrm>
            <a:off x="483350" y="1727200"/>
            <a:ext cx="6996000" cy="2980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Rapid clustering results in faster response to new malware</a:t>
            </a:r>
            <a:endParaRPr sz="1800"/>
          </a:p>
          <a:p>
            <a:pPr indent="-342900" lvl="0" marL="457200" rtl="0" algn="l">
              <a:spcBef>
                <a:spcPts val="1000"/>
              </a:spcBef>
              <a:spcAft>
                <a:spcPts val="0"/>
              </a:spcAft>
              <a:buSzPts val="1800"/>
              <a:buChar char="-"/>
            </a:pPr>
            <a:r>
              <a:rPr lang="en" sz="1800"/>
              <a:t>Bigger, known, data sets used for training gives better AUCs </a:t>
            </a:r>
            <a:endParaRPr sz="1800"/>
          </a:p>
          <a:p>
            <a:pPr indent="-342900" lvl="0" marL="457200" rtl="0" algn="l">
              <a:spcBef>
                <a:spcPts val="1000"/>
              </a:spcBef>
              <a:spcAft>
                <a:spcPts val="0"/>
              </a:spcAft>
              <a:buSzPts val="1800"/>
              <a:buChar char="-"/>
            </a:pPr>
            <a:r>
              <a:rPr lang="en" sz="1800"/>
              <a:t>More data begets more (and better) HMMs</a:t>
            </a:r>
            <a:endParaRPr sz="1800"/>
          </a:p>
          <a:p>
            <a:pPr indent="0" lvl="0" marL="457200" rtl="0" algn="l">
              <a:spcBef>
                <a:spcPts val="1000"/>
              </a:spcBef>
              <a:spcAft>
                <a:spcPts val="1000"/>
              </a:spcAft>
              <a:buNone/>
            </a:pPr>
            <a:r>
              <a:rPr lang="en" sz="1800"/>
              <a:t>Cluster purity for overlapping classes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8" name="Shape 3868"/>
        <p:cNvGrpSpPr/>
        <p:nvPr/>
      </p:nvGrpSpPr>
      <p:grpSpPr>
        <a:xfrm>
          <a:off x="0" y="0"/>
          <a:ext cx="0" cy="0"/>
          <a:chOff x="0" y="0"/>
          <a:chExt cx="0" cy="0"/>
        </a:xfrm>
      </p:grpSpPr>
      <p:pic>
        <p:nvPicPr>
          <p:cNvPr id="3869" name="Google Shape;3869;p18"/>
          <p:cNvPicPr preferRelativeResize="0"/>
          <p:nvPr/>
        </p:nvPicPr>
        <p:blipFill>
          <a:blip r:embed="rId3">
            <a:alphaModFix/>
          </a:blip>
          <a:stretch>
            <a:fillRect/>
          </a:stretch>
        </p:blipFill>
        <p:spPr>
          <a:xfrm>
            <a:off x="44450" y="-44450"/>
            <a:ext cx="4781751" cy="2837175"/>
          </a:xfrm>
          <a:prstGeom prst="rect">
            <a:avLst/>
          </a:prstGeom>
          <a:noFill/>
          <a:ln>
            <a:noFill/>
          </a:ln>
        </p:spPr>
      </p:pic>
      <p:pic>
        <p:nvPicPr>
          <p:cNvPr id="3870" name="Google Shape;3870;p18"/>
          <p:cNvPicPr preferRelativeResize="0"/>
          <p:nvPr/>
        </p:nvPicPr>
        <p:blipFill>
          <a:blip r:embed="rId4">
            <a:alphaModFix/>
          </a:blip>
          <a:stretch>
            <a:fillRect/>
          </a:stretch>
        </p:blipFill>
        <p:spPr>
          <a:xfrm>
            <a:off x="3676851" y="1219400"/>
            <a:ext cx="3924099" cy="3924099"/>
          </a:xfrm>
          <a:prstGeom prst="rect">
            <a:avLst/>
          </a:prstGeom>
          <a:noFill/>
          <a:ln>
            <a:noFill/>
          </a:ln>
        </p:spPr>
      </p:pic>
      <p:sp>
        <p:nvSpPr>
          <p:cNvPr id="3871" name="Google Shape;3871;p18"/>
          <p:cNvSpPr txBox="1"/>
          <p:nvPr/>
        </p:nvSpPr>
        <p:spPr>
          <a:xfrm rot="-5400000">
            <a:off x="2401700" y="2968150"/>
            <a:ext cx="25122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tillium Web Light"/>
                <a:ea typeface="Titillium Web Light"/>
                <a:cs typeface="Titillium Web Light"/>
                <a:sym typeface="Titillium Web Light"/>
              </a:rPr>
              <a:t>Malware Classification “Tree”</a:t>
            </a:r>
            <a:endParaRPr>
              <a:latin typeface="Titillium Web Light"/>
              <a:ea typeface="Titillium Web Light"/>
              <a:cs typeface="Titillium Web Light"/>
              <a:sym typeface="Titillium Web Light"/>
            </a:endParaRPr>
          </a:p>
          <a:p>
            <a:pPr indent="0" lvl="0" marL="0" rtl="0" algn="ctr">
              <a:spcBef>
                <a:spcPts val="0"/>
              </a:spcBef>
              <a:spcAft>
                <a:spcPts val="0"/>
              </a:spcAft>
              <a:buNone/>
            </a:pPr>
            <a:r>
              <a:t/>
            </a:r>
            <a:endParaRPr>
              <a:latin typeface="Titillium Web Light"/>
              <a:ea typeface="Titillium Web Light"/>
              <a:cs typeface="Titillium Web Light"/>
              <a:sym typeface="Titillium We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1" name="Shape 4121"/>
        <p:cNvGrpSpPr/>
        <p:nvPr/>
      </p:nvGrpSpPr>
      <p:grpSpPr>
        <a:xfrm>
          <a:off x="0" y="0"/>
          <a:ext cx="0" cy="0"/>
          <a:chOff x="0" y="0"/>
          <a:chExt cx="0" cy="0"/>
        </a:xfrm>
      </p:grpSpPr>
      <p:sp>
        <p:nvSpPr>
          <p:cNvPr id="4122" name="Google Shape;4122;p54"/>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4123" name="Google Shape;4123;p54"/>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Different  clustering techniques?</a:t>
            </a:r>
            <a:endParaRPr sz="1800"/>
          </a:p>
          <a:p>
            <a:pPr indent="0" lvl="0" marL="457200" rtl="0" algn="l">
              <a:spcBef>
                <a:spcPts val="0"/>
              </a:spcBef>
              <a:spcAft>
                <a:spcPts val="0"/>
              </a:spcAft>
              <a:buNone/>
            </a:pPr>
            <a:r>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7" name="Shape 4127"/>
        <p:cNvGrpSpPr/>
        <p:nvPr/>
      </p:nvGrpSpPr>
      <p:grpSpPr>
        <a:xfrm>
          <a:off x="0" y="0"/>
          <a:ext cx="0" cy="0"/>
          <a:chOff x="0" y="0"/>
          <a:chExt cx="0" cy="0"/>
        </a:xfrm>
      </p:grpSpPr>
      <p:sp>
        <p:nvSpPr>
          <p:cNvPr id="4128" name="Google Shape;4128;p5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Expectation-Maximization Clustering</a:t>
            </a:r>
            <a:endParaRPr/>
          </a:p>
        </p:txBody>
      </p:sp>
      <p:pic>
        <p:nvPicPr>
          <p:cNvPr id="4129" name="Google Shape;4129;p55"/>
          <p:cNvPicPr preferRelativeResize="0"/>
          <p:nvPr/>
        </p:nvPicPr>
        <p:blipFill>
          <a:blip r:embed="rId3">
            <a:alphaModFix/>
          </a:blip>
          <a:stretch>
            <a:fillRect/>
          </a:stretch>
        </p:blipFill>
        <p:spPr>
          <a:xfrm>
            <a:off x="3909475" y="1711150"/>
            <a:ext cx="4570101" cy="2570675"/>
          </a:xfrm>
          <a:prstGeom prst="rect">
            <a:avLst/>
          </a:prstGeom>
          <a:noFill/>
          <a:ln>
            <a:noFill/>
          </a:ln>
        </p:spPr>
      </p:pic>
      <p:sp>
        <p:nvSpPr>
          <p:cNvPr id="4130" name="Google Shape;4130;p55"/>
          <p:cNvSpPr txBox="1"/>
          <p:nvPr/>
        </p:nvSpPr>
        <p:spPr>
          <a:xfrm>
            <a:off x="718300" y="1596775"/>
            <a:ext cx="3191100" cy="308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AutoNum type="arabicPeriod"/>
            </a:pPr>
            <a:r>
              <a:rPr lang="en">
                <a:latin typeface="Times New Roman"/>
                <a:ea typeface="Times New Roman"/>
                <a:cs typeface="Times New Roman"/>
                <a:sym typeface="Times New Roman"/>
              </a:rPr>
              <a:t>Given </a:t>
            </a:r>
            <a:r>
              <a:rPr i="1" lang="en">
                <a:latin typeface="Times New Roman"/>
                <a:ea typeface="Times New Roman"/>
                <a:cs typeface="Times New Roman"/>
                <a:sym typeface="Times New Roman"/>
              </a:rPr>
              <a:t>k </a:t>
            </a:r>
            <a:r>
              <a:rPr lang="en">
                <a:latin typeface="Times New Roman"/>
                <a:ea typeface="Times New Roman"/>
                <a:cs typeface="Times New Roman"/>
                <a:sym typeface="Times New Roman"/>
              </a:rPr>
              <a:t>classes, create </a:t>
            </a:r>
            <a:r>
              <a:rPr i="1" lang="en">
                <a:latin typeface="Times New Roman"/>
                <a:ea typeface="Times New Roman"/>
                <a:cs typeface="Times New Roman"/>
                <a:sym typeface="Times New Roman"/>
              </a:rPr>
              <a:t>k</a:t>
            </a:r>
            <a:r>
              <a:rPr lang="en">
                <a:latin typeface="Times New Roman"/>
                <a:ea typeface="Times New Roman"/>
                <a:cs typeface="Times New Roman"/>
                <a:sym typeface="Times New Roman"/>
              </a:rPr>
              <a:t> initial parameters.</a:t>
            </a:r>
            <a:endParaRPr>
              <a:latin typeface="Times New Roman"/>
              <a:ea typeface="Times New Roman"/>
              <a:cs typeface="Times New Roman"/>
              <a:sym typeface="Times New Roman"/>
            </a:endParaRPr>
          </a:p>
          <a:p>
            <a:pPr indent="-317500" lvl="0" marL="457200" rtl="0" algn="l">
              <a:spcBef>
                <a:spcPts val="1000"/>
              </a:spcBef>
              <a:spcAft>
                <a:spcPts val="0"/>
              </a:spcAft>
              <a:buSzPts val="1400"/>
              <a:buFont typeface="Times New Roman"/>
              <a:buAutoNum type="arabicPeriod"/>
            </a:pPr>
            <a:r>
              <a:rPr lang="en">
                <a:latin typeface="Times New Roman"/>
                <a:ea typeface="Times New Roman"/>
                <a:cs typeface="Times New Roman"/>
                <a:sym typeface="Times New Roman"/>
              </a:rPr>
              <a:t>Compute the </a:t>
            </a:r>
            <a:r>
              <a:rPr i="1" lang="en">
                <a:latin typeface="Times New Roman"/>
                <a:ea typeface="Times New Roman"/>
                <a:cs typeface="Times New Roman"/>
                <a:sym typeface="Times New Roman"/>
              </a:rPr>
              <a:t>likelihood</a:t>
            </a:r>
            <a:r>
              <a:rPr lang="en">
                <a:latin typeface="Times New Roman"/>
                <a:ea typeface="Times New Roman"/>
                <a:cs typeface="Times New Roman"/>
                <a:sym typeface="Times New Roman"/>
              </a:rPr>
              <a:t> of each parameter producing the data points.</a:t>
            </a:r>
            <a:endParaRPr>
              <a:latin typeface="Times New Roman"/>
              <a:ea typeface="Times New Roman"/>
              <a:cs typeface="Times New Roman"/>
              <a:sym typeface="Times New Roman"/>
            </a:endParaRPr>
          </a:p>
          <a:p>
            <a:pPr indent="-317500" lvl="0" marL="457200" rtl="0" algn="l">
              <a:spcBef>
                <a:spcPts val="1000"/>
              </a:spcBef>
              <a:spcAft>
                <a:spcPts val="0"/>
              </a:spcAft>
              <a:buSzPts val="1400"/>
              <a:buFont typeface="Times New Roman"/>
              <a:buAutoNum type="arabicPeriod"/>
            </a:pPr>
            <a:r>
              <a:rPr lang="en">
                <a:latin typeface="Times New Roman"/>
                <a:ea typeface="Times New Roman"/>
                <a:cs typeface="Times New Roman"/>
                <a:sym typeface="Times New Roman"/>
              </a:rPr>
              <a:t>Calculate </a:t>
            </a:r>
            <a:r>
              <a:rPr i="1" lang="en">
                <a:latin typeface="Times New Roman"/>
                <a:ea typeface="Times New Roman"/>
                <a:cs typeface="Times New Roman"/>
                <a:sym typeface="Times New Roman"/>
              </a:rPr>
              <a:t>weights</a:t>
            </a:r>
            <a:r>
              <a:rPr lang="en">
                <a:latin typeface="Times New Roman"/>
                <a:ea typeface="Times New Roman"/>
                <a:cs typeface="Times New Roman"/>
                <a:sym typeface="Times New Roman"/>
              </a:rPr>
              <a:t> of </a:t>
            </a:r>
            <a:r>
              <a:rPr i="1" lang="en">
                <a:latin typeface="Times New Roman"/>
                <a:ea typeface="Times New Roman"/>
                <a:cs typeface="Times New Roman"/>
                <a:sym typeface="Times New Roman"/>
              </a:rPr>
              <a:t>N</a:t>
            </a:r>
            <a:r>
              <a:rPr lang="en">
                <a:latin typeface="Times New Roman"/>
                <a:ea typeface="Times New Roman"/>
                <a:cs typeface="Times New Roman"/>
                <a:sym typeface="Times New Roman"/>
              </a:rPr>
              <a:t> data points and </a:t>
            </a:r>
            <a:r>
              <a:rPr i="1" lang="en">
                <a:latin typeface="Times New Roman"/>
                <a:ea typeface="Times New Roman"/>
                <a:cs typeface="Times New Roman"/>
                <a:sym typeface="Times New Roman"/>
              </a:rPr>
              <a:t>likelihood</a:t>
            </a:r>
            <a:r>
              <a:rPr lang="en">
                <a:latin typeface="Times New Roman"/>
                <a:ea typeface="Times New Roman"/>
                <a:cs typeface="Times New Roman"/>
                <a:sym typeface="Times New Roman"/>
              </a:rPr>
              <a:t> of being produced by a parameter (</a:t>
            </a:r>
            <a:r>
              <a:rPr b="1" lang="en">
                <a:latin typeface="Times New Roman"/>
                <a:ea typeface="Times New Roman"/>
                <a:cs typeface="Times New Roman"/>
                <a:sym typeface="Times New Roman"/>
              </a:rPr>
              <a:t>expectation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rtl="0" algn="l">
              <a:spcBef>
                <a:spcPts val="1000"/>
              </a:spcBef>
              <a:spcAft>
                <a:spcPts val="0"/>
              </a:spcAft>
              <a:buSzPts val="1400"/>
              <a:buFont typeface="Times New Roman"/>
              <a:buAutoNum type="arabicPeriod"/>
            </a:pPr>
            <a:r>
              <a:rPr lang="en">
                <a:latin typeface="Times New Roman"/>
                <a:ea typeface="Times New Roman"/>
                <a:cs typeface="Times New Roman"/>
                <a:sym typeface="Times New Roman"/>
              </a:rPr>
              <a:t>Compute better estimates (</a:t>
            </a:r>
            <a:r>
              <a:rPr b="1" lang="en">
                <a:latin typeface="Times New Roman"/>
                <a:ea typeface="Times New Roman"/>
                <a:cs typeface="Times New Roman"/>
                <a:sym typeface="Times New Roman"/>
              </a:rPr>
              <a:t>maximization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rtl="0" algn="l">
              <a:spcBef>
                <a:spcPts val="1000"/>
              </a:spcBef>
              <a:spcAft>
                <a:spcPts val="1000"/>
              </a:spcAft>
              <a:buSzPts val="1400"/>
              <a:buFont typeface="Times New Roman"/>
              <a:buAutoNum type="arabicPeriod"/>
            </a:pPr>
            <a:r>
              <a:rPr lang="en">
                <a:latin typeface="Times New Roman"/>
                <a:ea typeface="Times New Roman"/>
                <a:cs typeface="Times New Roman"/>
                <a:sym typeface="Times New Roman"/>
              </a:rPr>
              <a:t>Repeat 2-4 until convergence.</a:t>
            </a:r>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4" name="Shape 4134"/>
        <p:cNvGrpSpPr/>
        <p:nvPr/>
      </p:nvGrpSpPr>
      <p:grpSpPr>
        <a:xfrm>
          <a:off x="0" y="0"/>
          <a:ext cx="0" cy="0"/>
          <a:chOff x="0" y="0"/>
          <a:chExt cx="0" cy="0"/>
        </a:xfrm>
      </p:grpSpPr>
      <p:pic>
        <p:nvPicPr>
          <p:cNvPr id="4135" name="Google Shape;4135;p56"/>
          <p:cNvPicPr preferRelativeResize="0"/>
          <p:nvPr/>
        </p:nvPicPr>
        <p:blipFill>
          <a:blip r:embed="rId3">
            <a:alphaModFix/>
          </a:blip>
          <a:stretch>
            <a:fillRect/>
          </a:stretch>
        </p:blipFill>
        <p:spPr>
          <a:xfrm>
            <a:off x="292388" y="1024275"/>
            <a:ext cx="8406825" cy="3538800"/>
          </a:xfrm>
          <a:prstGeom prst="rect">
            <a:avLst/>
          </a:prstGeom>
          <a:noFill/>
          <a:ln>
            <a:noFill/>
          </a:ln>
        </p:spPr>
      </p:pic>
      <p:sp>
        <p:nvSpPr>
          <p:cNvPr id="4136" name="Google Shape;4136;p56"/>
          <p:cNvSpPr txBox="1"/>
          <p:nvPr/>
        </p:nvSpPr>
        <p:spPr>
          <a:xfrm>
            <a:off x="1267500" y="525700"/>
            <a:ext cx="66090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tillium Web Light"/>
                <a:ea typeface="Titillium Web Light"/>
                <a:cs typeface="Titillium Web Light"/>
                <a:sym typeface="Titillium Web Light"/>
              </a:rPr>
              <a:t>Scores for k-means and EM Clustering </a:t>
            </a:r>
            <a:endParaRPr sz="3000">
              <a:latin typeface="Titillium Web Light"/>
              <a:ea typeface="Titillium Web Light"/>
              <a:cs typeface="Titillium Web Light"/>
              <a:sym typeface="Titillium Web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0" name="Shape 4140"/>
        <p:cNvGrpSpPr/>
        <p:nvPr/>
      </p:nvGrpSpPr>
      <p:grpSpPr>
        <a:xfrm>
          <a:off x="0" y="0"/>
          <a:ext cx="0" cy="0"/>
          <a:chOff x="0" y="0"/>
          <a:chExt cx="0" cy="0"/>
        </a:xfrm>
      </p:grpSpPr>
      <p:pic>
        <p:nvPicPr>
          <p:cNvPr id="4141" name="Google Shape;4141;p57"/>
          <p:cNvPicPr preferRelativeResize="0"/>
          <p:nvPr/>
        </p:nvPicPr>
        <p:blipFill>
          <a:blip r:embed="rId3">
            <a:alphaModFix/>
          </a:blip>
          <a:stretch>
            <a:fillRect/>
          </a:stretch>
        </p:blipFill>
        <p:spPr>
          <a:xfrm>
            <a:off x="332685" y="1179100"/>
            <a:ext cx="8059374" cy="3360150"/>
          </a:xfrm>
          <a:prstGeom prst="rect">
            <a:avLst/>
          </a:prstGeom>
          <a:noFill/>
          <a:ln>
            <a:noFill/>
          </a:ln>
        </p:spPr>
      </p:pic>
      <p:sp>
        <p:nvSpPr>
          <p:cNvPr id="4142" name="Google Shape;4142;p57"/>
          <p:cNvSpPr txBox="1"/>
          <p:nvPr/>
        </p:nvSpPr>
        <p:spPr>
          <a:xfrm>
            <a:off x="781050" y="655750"/>
            <a:ext cx="7581900" cy="42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tillium Web Light"/>
                <a:ea typeface="Titillium Web Light"/>
                <a:cs typeface="Titillium Web Light"/>
                <a:sym typeface="Titillium Web Light"/>
              </a:rPr>
              <a:t>Purity Score Comparison in a 4D and 5D Model</a:t>
            </a:r>
            <a:endParaRPr sz="2500">
              <a:latin typeface="Titillium Web Light"/>
              <a:ea typeface="Titillium Web Light"/>
              <a:cs typeface="Titillium Web Light"/>
              <a:sym typeface="Titillium Web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6" name="Shape 4146"/>
        <p:cNvGrpSpPr/>
        <p:nvPr/>
      </p:nvGrpSpPr>
      <p:grpSpPr>
        <a:xfrm>
          <a:off x="0" y="0"/>
          <a:ext cx="0" cy="0"/>
          <a:chOff x="0" y="0"/>
          <a:chExt cx="0" cy="0"/>
        </a:xfrm>
      </p:grpSpPr>
      <p:sp>
        <p:nvSpPr>
          <p:cNvPr id="4147" name="Google Shape;4147;p5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Research</a:t>
            </a:r>
            <a:endParaRPr/>
          </a:p>
        </p:txBody>
      </p:sp>
      <p:sp>
        <p:nvSpPr>
          <p:cNvPr id="4148" name="Google Shape;4148;p58"/>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“Classifying Malware Using Dynamic Analysis and Profile Hidden Markov Models” by Alexandre Or Cansian Baruque in 2015</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“The Complexity of the k-means Method” by Tim Roughgarden and Joshua R. Wang</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“Clustering for malware classification” by Swathi Pai, Fabio Di Troia, Corrado Aaron Visaggio, Thomas H. Austin, and Mark Stamp in 2016</a:t>
            </a:r>
            <a:endParaRPr sz="1200">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Jin, R.: Cluster validation. http://www.cs.kent.edu/~jin/DM08/ClusterValidation.pdf (2008)</a:t>
            </a:r>
            <a:endParaRPr sz="1200">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Bühler, Thomas. “Applying AI: Getting underneath Machine Learning.” </a:t>
            </a:r>
            <a:r>
              <a:rPr i="1" lang="en" sz="1200">
                <a:solidFill>
                  <a:srgbClr val="000000"/>
                </a:solidFill>
                <a:latin typeface="Times New Roman"/>
                <a:ea typeface="Times New Roman"/>
                <a:cs typeface="Times New Roman"/>
                <a:sym typeface="Times New Roman"/>
              </a:rPr>
              <a:t>Avira Insights</a:t>
            </a:r>
            <a:r>
              <a:rPr lang="en" sz="1200">
                <a:solidFill>
                  <a:srgbClr val="000000"/>
                </a:solidFill>
                <a:latin typeface="Times New Roman"/>
                <a:ea typeface="Times New Roman"/>
                <a:cs typeface="Times New Roman"/>
                <a:sym typeface="Times New Roman"/>
              </a:rPr>
              <a:t>, Avira, 6 Mar. 2019, insights.oem.avira.com/applying-ai-getting-underneath-machine-learning/.</a:t>
            </a:r>
            <a:endParaRPr sz="1200">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Leyden, John. “Horror AVG Update Ballsup Bricks Windows 7.” </a:t>
            </a:r>
            <a:r>
              <a:rPr i="1" lang="en" sz="1200">
                <a:solidFill>
                  <a:srgbClr val="000000"/>
                </a:solidFill>
                <a:latin typeface="Times New Roman"/>
                <a:ea typeface="Times New Roman"/>
                <a:cs typeface="Times New Roman"/>
                <a:sym typeface="Times New Roman"/>
              </a:rPr>
              <a:t>The Register</a:t>
            </a:r>
            <a:r>
              <a:rPr lang="en" sz="1200">
                <a:solidFill>
                  <a:srgbClr val="000000"/>
                </a:solidFill>
                <a:latin typeface="Times New Roman"/>
                <a:ea typeface="Times New Roman"/>
                <a:cs typeface="Times New Roman"/>
                <a:sym typeface="Times New Roman"/>
              </a:rPr>
              <a:t>, The Register, 2 Dec. 2010, www.theregister.co.uk/2010/12/02/avg_auto_immune_update/.</a:t>
            </a:r>
            <a:endParaRPr sz="1200">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“Malware Classifications.” </a:t>
            </a:r>
            <a:r>
              <a:rPr i="1" lang="en" sz="1200">
                <a:solidFill>
                  <a:srgbClr val="000000"/>
                </a:solidFill>
                <a:latin typeface="Times New Roman"/>
                <a:ea typeface="Times New Roman"/>
                <a:cs typeface="Times New Roman"/>
                <a:sym typeface="Times New Roman"/>
              </a:rPr>
              <a:t>Kaspersky Lab</a:t>
            </a:r>
            <a:r>
              <a:rPr lang="en" sz="1200">
                <a:solidFill>
                  <a:srgbClr val="000000"/>
                </a:solidFill>
                <a:latin typeface="Times New Roman"/>
                <a:ea typeface="Times New Roman"/>
                <a:cs typeface="Times New Roman"/>
                <a:sym typeface="Times New Roman"/>
              </a:rPr>
              <a:t>, Kaspersky Labs, usa.kaspersky.com/resource-center/threats/malware-classifications.</a:t>
            </a:r>
            <a:endParaRPr sz="1200">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AutoNum type="arabicPeriod"/>
            </a:pPr>
            <a:r>
              <a:rPr lang="en" sz="1200">
                <a:solidFill>
                  <a:srgbClr val="000000"/>
                </a:solidFill>
                <a:latin typeface="Times New Roman"/>
                <a:ea typeface="Times New Roman"/>
                <a:cs typeface="Times New Roman"/>
                <a:sym typeface="Times New Roman"/>
              </a:rPr>
              <a:t>NK, Mubaris. “K-Means Clustering in Python.” </a:t>
            </a:r>
            <a:r>
              <a:rPr i="1" lang="en" sz="1200">
                <a:solidFill>
                  <a:srgbClr val="000000"/>
                </a:solidFill>
                <a:latin typeface="Times New Roman"/>
                <a:ea typeface="Times New Roman"/>
                <a:cs typeface="Times New Roman"/>
                <a:sym typeface="Times New Roman"/>
              </a:rPr>
              <a:t>Mubaris </a:t>
            </a:r>
            <a:r>
              <a:rPr lang="en" sz="1200">
                <a:solidFill>
                  <a:srgbClr val="000000"/>
                </a:solidFill>
                <a:latin typeface="Times New Roman"/>
                <a:ea typeface="Times New Roman"/>
                <a:cs typeface="Times New Roman"/>
                <a:sym typeface="Times New Roman"/>
              </a:rPr>
              <a:t>, 1 Oct. 2017, mubaris.com/posts/kmeans-clustering/.</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2" name="Shape 4152"/>
        <p:cNvGrpSpPr/>
        <p:nvPr/>
      </p:nvGrpSpPr>
      <p:grpSpPr>
        <a:xfrm>
          <a:off x="0" y="0"/>
          <a:ext cx="0" cy="0"/>
          <a:chOff x="0" y="0"/>
          <a:chExt cx="0" cy="0"/>
        </a:xfrm>
      </p:grpSpPr>
      <p:sp>
        <p:nvSpPr>
          <p:cNvPr id="4153" name="Google Shape;4153;p5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154" name="Google Shape;4154;p59"/>
          <p:cNvSpPr txBox="1"/>
          <p:nvPr>
            <p:ph idx="1" type="body"/>
          </p:nvPr>
        </p:nvSpPr>
        <p:spPr>
          <a:xfrm>
            <a:off x="257225" y="1566600"/>
            <a:ext cx="7309500" cy="2980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AutoNum type="arabicPeriod"/>
            </a:pPr>
            <a:r>
              <a:rPr lang="en" sz="1600">
                <a:solidFill>
                  <a:srgbClr val="000000"/>
                </a:solidFill>
              </a:rPr>
              <a:t>What is the significance of</a:t>
            </a:r>
            <a:r>
              <a:rPr lang="en" sz="1600">
                <a:solidFill>
                  <a:srgbClr val="000000"/>
                </a:solidFill>
              </a:rPr>
              <a:t> the plateauing behavior in the ROC curves?</a:t>
            </a:r>
            <a:endParaRPr sz="1600">
              <a:solidFill>
                <a:srgbClr val="000000"/>
              </a:solidFill>
            </a:endParaRPr>
          </a:p>
          <a:p>
            <a:pPr indent="-330200" lvl="0" marL="457200" rtl="0" algn="l">
              <a:lnSpc>
                <a:spcPct val="100000"/>
              </a:lnSpc>
              <a:spcBef>
                <a:spcPts val="1000"/>
              </a:spcBef>
              <a:spcAft>
                <a:spcPts val="0"/>
              </a:spcAft>
              <a:buClr>
                <a:srgbClr val="000000"/>
              </a:buClr>
              <a:buSzPts val="1600"/>
              <a:buAutoNum type="arabicPeriod"/>
            </a:pPr>
            <a:r>
              <a:rPr lang="en" sz="1600">
                <a:solidFill>
                  <a:srgbClr val="000000"/>
                </a:solidFill>
              </a:rPr>
              <a:t>Given a set of unknown malware classes, how can we select an ideal number of </a:t>
            </a:r>
            <a:r>
              <a:rPr i="1" lang="en" sz="1600">
                <a:solidFill>
                  <a:srgbClr val="000000"/>
                </a:solidFill>
              </a:rPr>
              <a:t>k</a:t>
            </a:r>
            <a:r>
              <a:rPr lang="en" sz="1600">
                <a:solidFill>
                  <a:srgbClr val="000000"/>
                </a:solidFill>
              </a:rPr>
              <a:t>-clusters to approximate the data?</a:t>
            </a:r>
            <a:endParaRPr sz="1600">
              <a:solidFill>
                <a:srgbClr val="000000"/>
              </a:solidFill>
            </a:endParaRPr>
          </a:p>
          <a:p>
            <a:pPr indent="-330200" lvl="0" marL="457200" rtl="0" algn="l">
              <a:lnSpc>
                <a:spcPct val="100000"/>
              </a:lnSpc>
              <a:spcBef>
                <a:spcPts val="1000"/>
              </a:spcBef>
              <a:spcAft>
                <a:spcPts val="0"/>
              </a:spcAft>
              <a:buClr>
                <a:srgbClr val="000000"/>
              </a:buClr>
              <a:buSzPts val="1600"/>
              <a:buAutoNum type="arabicPeriod"/>
            </a:pPr>
            <a:r>
              <a:rPr lang="en" sz="1600">
                <a:solidFill>
                  <a:srgbClr val="000000"/>
                </a:solidFill>
              </a:rPr>
              <a:t>What can we infer about the accuracy of the </a:t>
            </a:r>
            <a:r>
              <a:rPr i="1" lang="en" sz="1600">
                <a:solidFill>
                  <a:srgbClr val="000000"/>
                </a:solidFill>
              </a:rPr>
              <a:t>k-</a:t>
            </a:r>
            <a:r>
              <a:rPr lang="en" sz="1600">
                <a:solidFill>
                  <a:srgbClr val="000000"/>
                </a:solidFill>
              </a:rPr>
              <a:t>means approach?</a:t>
            </a:r>
            <a:endParaRPr sz="1600">
              <a:solidFill>
                <a:srgbClr val="000000"/>
              </a:solidFill>
            </a:endParaRPr>
          </a:p>
          <a:p>
            <a:pPr indent="-330200" lvl="0" marL="457200" rtl="0" algn="l">
              <a:lnSpc>
                <a:spcPct val="100000"/>
              </a:lnSpc>
              <a:spcBef>
                <a:spcPts val="1000"/>
              </a:spcBef>
              <a:spcAft>
                <a:spcPts val="0"/>
              </a:spcAft>
              <a:buClr>
                <a:srgbClr val="000000"/>
              </a:buClr>
              <a:buSzPts val="1600"/>
              <a:buAutoNum type="arabicPeriod"/>
            </a:pPr>
            <a:r>
              <a:rPr lang="en" sz="1600">
                <a:solidFill>
                  <a:srgbClr val="000000"/>
                </a:solidFill>
              </a:rPr>
              <a:t>How could different clustering techniques affect the accuracy of malware classification? What about classification speed?</a:t>
            </a:r>
            <a:endParaRPr sz="1600">
              <a:solidFill>
                <a:srgbClr val="000000"/>
              </a:solidFill>
            </a:endParaRPr>
          </a:p>
          <a:p>
            <a:pPr indent="-330200" lvl="0" marL="457200" rtl="0" algn="l">
              <a:lnSpc>
                <a:spcPct val="100000"/>
              </a:lnSpc>
              <a:spcBef>
                <a:spcPts val="1000"/>
              </a:spcBef>
              <a:spcAft>
                <a:spcPts val="0"/>
              </a:spcAft>
              <a:buClr>
                <a:srgbClr val="000000"/>
              </a:buClr>
              <a:buSzPts val="1600"/>
              <a:buAutoNum type="arabicPeriod"/>
            </a:pPr>
            <a:r>
              <a:rPr lang="en" sz="1600">
                <a:solidFill>
                  <a:srgbClr val="000000"/>
                </a:solidFill>
              </a:rPr>
              <a:t>How could HMMs affect attack defenses for things like Stuxnet or the Ukrainian Power Grid Attack?</a:t>
            </a:r>
            <a:endParaRPr sz="1600">
              <a:solidFill>
                <a:srgbClr val="000000"/>
              </a:solidFill>
            </a:endParaRPr>
          </a:p>
          <a:p>
            <a:pPr indent="-330200" lvl="0" marL="457200" rtl="0" algn="l">
              <a:lnSpc>
                <a:spcPct val="100000"/>
              </a:lnSpc>
              <a:spcBef>
                <a:spcPts val="1000"/>
              </a:spcBef>
              <a:spcAft>
                <a:spcPts val="1000"/>
              </a:spcAft>
              <a:buClr>
                <a:srgbClr val="000000"/>
              </a:buClr>
              <a:buSzPts val="1600"/>
              <a:buAutoNum type="arabicPeriod"/>
            </a:pPr>
            <a:r>
              <a:rPr lang="en" sz="1600">
                <a:solidFill>
                  <a:srgbClr val="000000"/>
                </a:solidFill>
              </a:rPr>
              <a:t>How could new malware behave in the HMM Clustering techniques used?</a:t>
            </a:r>
            <a:endParaRPr sz="16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5" name="Shape 3875"/>
        <p:cNvGrpSpPr/>
        <p:nvPr/>
      </p:nvGrpSpPr>
      <p:grpSpPr>
        <a:xfrm>
          <a:off x="0" y="0"/>
          <a:ext cx="0" cy="0"/>
          <a:chOff x="0" y="0"/>
          <a:chExt cx="0" cy="0"/>
        </a:xfrm>
      </p:grpSpPr>
      <p:sp>
        <p:nvSpPr>
          <p:cNvPr id="3876" name="Google Shape;3876;p19"/>
          <p:cNvSpPr txBox="1"/>
          <p:nvPr>
            <p:ph idx="4294967295" type="title"/>
          </p:nvPr>
        </p:nvSpPr>
        <p:spPr>
          <a:xfrm>
            <a:off x="1191450" y="1043850"/>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GOAL 1</a:t>
            </a:r>
            <a:endParaRPr sz="7200"/>
          </a:p>
        </p:txBody>
      </p:sp>
      <p:sp>
        <p:nvSpPr>
          <p:cNvPr id="3877" name="Google Shape;3877;p19"/>
          <p:cNvSpPr txBox="1"/>
          <p:nvPr>
            <p:ph idx="4294967295" type="title"/>
          </p:nvPr>
        </p:nvSpPr>
        <p:spPr>
          <a:xfrm>
            <a:off x="1191450" y="2777525"/>
            <a:ext cx="6761100" cy="16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Accurate malware classification by threat level/function</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1" name="Shape 3881"/>
        <p:cNvGrpSpPr/>
        <p:nvPr/>
      </p:nvGrpSpPr>
      <p:grpSpPr>
        <a:xfrm>
          <a:off x="0" y="0"/>
          <a:ext cx="0" cy="0"/>
          <a:chOff x="0" y="0"/>
          <a:chExt cx="0" cy="0"/>
        </a:xfrm>
      </p:grpSpPr>
      <p:pic>
        <p:nvPicPr>
          <p:cNvPr id="3882" name="Google Shape;3882;p20"/>
          <p:cNvPicPr preferRelativeResize="0"/>
          <p:nvPr/>
        </p:nvPicPr>
        <p:blipFill rotWithShape="1">
          <a:blip r:embed="rId3">
            <a:alphaModFix/>
          </a:blip>
          <a:srcRect b="23225" l="0" r="0" t="22787"/>
          <a:stretch/>
        </p:blipFill>
        <p:spPr>
          <a:xfrm>
            <a:off x="257725" y="326875"/>
            <a:ext cx="4387950" cy="1522925"/>
          </a:xfrm>
          <a:prstGeom prst="rect">
            <a:avLst/>
          </a:prstGeom>
          <a:noFill/>
          <a:ln>
            <a:noFill/>
          </a:ln>
        </p:spPr>
      </p:pic>
      <p:pic>
        <p:nvPicPr>
          <p:cNvPr id="3883" name="Google Shape;3883;p20"/>
          <p:cNvPicPr preferRelativeResize="0"/>
          <p:nvPr/>
        </p:nvPicPr>
        <p:blipFill>
          <a:blip r:embed="rId4">
            <a:alphaModFix/>
          </a:blip>
          <a:stretch>
            <a:fillRect/>
          </a:stretch>
        </p:blipFill>
        <p:spPr>
          <a:xfrm>
            <a:off x="257725" y="3434701"/>
            <a:ext cx="1798762" cy="1522925"/>
          </a:xfrm>
          <a:prstGeom prst="rect">
            <a:avLst/>
          </a:prstGeom>
          <a:noFill/>
          <a:ln>
            <a:noFill/>
          </a:ln>
        </p:spPr>
      </p:pic>
      <p:pic>
        <p:nvPicPr>
          <p:cNvPr id="3884" name="Google Shape;3884;p20"/>
          <p:cNvPicPr preferRelativeResize="0"/>
          <p:nvPr/>
        </p:nvPicPr>
        <p:blipFill>
          <a:blip r:embed="rId5">
            <a:alphaModFix/>
          </a:blip>
          <a:stretch>
            <a:fillRect/>
          </a:stretch>
        </p:blipFill>
        <p:spPr>
          <a:xfrm>
            <a:off x="161975" y="2211356"/>
            <a:ext cx="1656725" cy="1065575"/>
          </a:xfrm>
          <a:prstGeom prst="rect">
            <a:avLst/>
          </a:prstGeom>
          <a:noFill/>
          <a:ln>
            <a:noFill/>
          </a:ln>
        </p:spPr>
      </p:pic>
      <p:pic>
        <p:nvPicPr>
          <p:cNvPr id="3885" name="Google Shape;3885;p20"/>
          <p:cNvPicPr preferRelativeResize="0"/>
          <p:nvPr/>
        </p:nvPicPr>
        <p:blipFill>
          <a:blip r:embed="rId6">
            <a:alphaModFix/>
          </a:blip>
          <a:stretch>
            <a:fillRect/>
          </a:stretch>
        </p:blipFill>
        <p:spPr>
          <a:xfrm>
            <a:off x="4071000" y="1913700"/>
            <a:ext cx="3378500" cy="3171975"/>
          </a:xfrm>
          <a:prstGeom prst="rect">
            <a:avLst/>
          </a:prstGeom>
          <a:noFill/>
          <a:ln>
            <a:noFill/>
          </a:ln>
        </p:spPr>
      </p:pic>
      <p:sp>
        <p:nvSpPr>
          <p:cNvPr id="3886" name="Google Shape;3886;p20"/>
          <p:cNvSpPr txBox="1"/>
          <p:nvPr/>
        </p:nvSpPr>
        <p:spPr>
          <a:xfrm>
            <a:off x="4377500" y="2535175"/>
            <a:ext cx="1168500" cy="7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8761D"/>
                </a:solidFill>
                <a:latin typeface="Titillium Web"/>
                <a:ea typeface="Titillium Web"/>
                <a:cs typeface="Titillium Web"/>
                <a:sym typeface="Titillium Web"/>
              </a:rPr>
              <a:t>Clean</a:t>
            </a:r>
            <a:endParaRPr b="1" sz="2400">
              <a:solidFill>
                <a:srgbClr val="38761D"/>
              </a:solidFill>
              <a:latin typeface="Titillium Web"/>
              <a:ea typeface="Titillium Web"/>
              <a:cs typeface="Titillium Web"/>
              <a:sym typeface="Titillium Web"/>
            </a:endParaRPr>
          </a:p>
        </p:txBody>
      </p:sp>
      <p:sp>
        <p:nvSpPr>
          <p:cNvPr id="3887" name="Google Shape;3887;p20"/>
          <p:cNvSpPr txBox="1"/>
          <p:nvPr/>
        </p:nvSpPr>
        <p:spPr>
          <a:xfrm rot="-2700000">
            <a:off x="4567835" y="3327990"/>
            <a:ext cx="2384788" cy="34365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tillium Web"/>
                <a:ea typeface="Titillium Web"/>
                <a:cs typeface="Titillium Web"/>
                <a:sym typeface="Titillium Web"/>
              </a:rPr>
              <a:t>Decision Boundary</a:t>
            </a:r>
            <a:endParaRPr b="1">
              <a:latin typeface="Titillium Web"/>
              <a:ea typeface="Titillium Web"/>
              <a:cs typeface="Titillium Web"/>
              <a:sym typeface="Titillium Web"/>
            </a:endParaRPr>
          </a:p>
        </p:txBody>
      </p:sp>
      <p:sp>
        <p:nvSpPr>
          <p:cNvPr id="3888" name="Google Shape;3888;p20"/>
          <p:cNvSpPr txBox="1"/>
          <p:nvPr/>
        </p:nvSpPr>
        <p:spPr>
          <a:xfrm>
            <a:off x="5747200" y="4253225"/>
            <a:ext cx="1512300" cy="7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Titillium Web"/>
                <a:ea typeface="Titillium Web"/>
                <a:cs typeface="Titillium Web"/>
                <a:sym typeface="Titillium Web"/>
              </a:rPr>
              <a:t>Malicious</a:t>
            </a:r>
            <a:endParaRPr b="1" sz="2400">
              <a:solidFill>
                <a:srgbClr val="FF0000"/>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2" name="Shape 3892"/>
        <p:cNvGrpSpPr/>
        <p:nvPr/>
      </p:nvGrpSpPr>
      <p:grpSpPr>
        <a:xfrm>
          <a:off x="0" y="0"/>
          <a:ext cx="0" cy="0"/>
          <a:chOff x="0" y="0"/>
          <a:chExt cx="0" cy="0"/>
        </a:xfrm>
      </p:grpSpPr>
      <p:pic>
        <p:nvPicPr>
          <p:cNvPr id="3893" name="Google Shape;3893;p21"/>
          <p:cNvPicPr preferRelativeResize="0"/>
          <p:nvPr/>
        </p:nvPicPr>
        <p:blipFill rotWithShape="1">
          <a:blip r:embed="rId3">
            <a:alphaModFix/>
          </a:blip>
          <a:srcRect b="23225" l="0" r="0" t="22787"/>
          <a:stretch/>
        </p:blipFill>
        <p:spPr>
          <a:xfrm>
            <a:off x="257725" y="326875"/>
            <a:ext cx="4387950" cy="1522925"/>
          </a:xfrm>
          <a:prstGeom prst="rect">
            <a:avLst/>
          </a:prstGeom>
          <a:noFill/>
          <a:ln>
            <a:noFill/>
          </a:ln>
        </p:spPr>
      </p:pic>
      <p:pic>
        <p:nvPicPr>
          <p:cNvPr id="3894" name="Google Shape;3894;p21"/>
          <p:cNvPicPr preferRelativeResize="0"/>
          <p:nvPr/>
        </p:nvPicPr>
        <p:blipFill>
          <a:blip r:embed="rId4">
            <a:alphaModFix/>
          </a:blip>
          <a:stretch>
            <a:fillRect/>
          </a:stretch>
        </p:blipFill>
        <p:spPr>
          <a:xfrm>
            <a:off x="516375" y="1983875"/>
            <a:ext cx="6457950" cy="245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8" name="Shape 3898"/>
        <p:cNvGrpSpPr/>
        <p:nvPr/>
      </p:nvGrpSpPr>
      <p:grpSpPr>
        <a:xfrm>
          <a:off x="0" y="0"/>
          <a:ext cx="0" cy="0"/>
          <a:chOff x="0" y="0"/>
          <a:chExt cx="0" cy="0"/>
        </a:xfrm>
      </p:grpSpPr>
      <p:sp>
        <p:nvSpPr>
          <p:cNvPr id="3899" name="Google Shape;3899;p22"/>
          <p:cNvSpPr txBox="1"/>
          <p:nvPr>
            <p:ph idx="4294967295" type="title"/>
          </p:nvPr>
        </p:nvSpPr>
        <p:spPr>
          <a:xfrm>
            <a:off x="1191450" y="1043850"/>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GOAL 2</a:t>
            </a:r>
            <a:endParaRPr sz="7200"/>
          </a:p>
        </p:txBody>
      </p:sp>
      <p:sp>
        <p:nvSpPr>
          <p:cNvPr id="3900" name="Google Shape;3900;p22"/>
          <p:cNvSpPr txBox="1"/>
          <p:nvPr>
            <p:ph idx="4294967295" type="title"/>
          </p:nvPr>
        </p:nvSpPr>
        <p:spPr>
          <a:xfrm>
            <a:off x="1191450" y="3387125"/>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Adaptive malware classification by machine learning</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00"/>
                                        </p:tgtEl>
                                        <p:attrNameLst>
                                          <p:attrName>style.visibility</p:attrName>
                                        </p:attrNameLst>
                                      </p:cBhvr>
                                      <p:to>
                                        <p:strVal val="visible"/>
                                      </p:to>
                                    </p:set>
                                    <p:anim calcmode="lin" valueType="num">
                                      <p:cBhvr additive="base">
                                        <p:cTn dur="1000"/>
                                        <p:tgtEl>
                                          <p:spTgt spid="3900"/>
                                        </p:tgtEl>
                                        <p:attrNameLst>
                                          <p:attrName>ppt_w</p:attrName>
                                        </p:attrNameLst>
                                      </p:cBhvr>
                                      <p:tavLst>
                                        <p:tav fmla="" tm="0">
                                          <p:val>
                                            <p:strVal val="0"/>
                                          </p:val>
                                        </p:tav>
                                        <p:tav fmla="" tm="100000">
                                          <p:val>
                                            <p:strVal val="#ppt_w"/>
                                          </p:val>
                                        </p:tav>
                                      </p:tavLst>
                                    </p:anim>
                                    <p:anim calcmode="lin" valueType="num">
                                      <p:cBhvr additive="base">
                                        <p:cTn dur="1000"/>
                                        <p:tgtEl>
                                          <p:spTgt spid="39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4" name="Shape 3904"/>
        <p:cNvGrpSpPr/>
        <p:nvPr/>
      </p:nvGrpSpPr>
      <p:grpSpPr>
        <a:xfrm>
          <a:off x="0" y="0"/>
          <a:ext cx="0" cy="0"/>
          <a:chOff x="0" y="0"/>
          <a:chExt cx="0" cy="0"/>
        </a:xfrm>
      </p:grpSpPr>
      <p:sp>
        <p:nvSpPr>
          <p:cNvPr id="3905" name="Google Shape;3905;p23"/>
          <p:cNvSpPr txBox="1"/>
          <p:nvPr>
            <p:ph idx="4294967295" type="title"/>
          </p:nvPr>
        </p:nvSpPr>
        <p:spPr>
          <a:xfrm>
            <a:off x="1191450" y="1043850"/>
            <a:ext cx="6761100" cy="105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GOAL 3</a:t>
            </a:r>
            <a:endParaRPr sz="7200"/>
          </a:p>
        </p:txBody>
      </p:sp>
      <p:sp>
        <p:nvSpPr>
          <p:cNvPr id="3906" name="Google Shape;3906;p23"/>
          <p:cNvSpPr txBox="1"/>
          <p:nvPr>
            <p:ph idx="4294967295" type="title"/>
          </p:nvPr>
        </p:nvSpPr>
        <p:spPr>
          <a:xfrm>
            <a:off x="1191450" y="2097450"/>
            <a:ext cx="6761100" cy="17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Low-cost </a:t>
            </a:r>
            <a:r>
              <a:rPr lang="en" sz="4800">
                <a:solidFill>
                  <a:srgbClr val="FFFFFF"/>
                </a:solidFill>
              </a:rPr>
              <a:t>malware classification</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06"/>
                                        </p:tgtEl>
                                        <p:attrNameLst>
                                          <p:attrName>style.visibility</p:attrName>
                                        </p:attrNameLst>
                                      </p:cBhvr>
                                      <p:to>
                                        <p:strVal val="visible"/>
                                      </p:to>
                                    </p:set>
                                    <p:anim calcmode="lin" valueType="num">
                                      <p:cBhvr additive="base">
                                        <p:cTn dur="2900"/>
                                        <p:tgtEl>
                                          <p:spTgt spid="390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